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6" r:id="rId2"/>
    <p:sldId id="259" r:id="rId3"/>
    <p:sldId id="257" r:id="rId4"/>
    <p:sldId id="260" r:id="rId5"/>
    <p:sldId id="261" r:id="rId6"/>
    <p:sldId id="262" r:id="rId7"/>
    <p:sldId id="263"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102" d="100"/>
          <a:sy n="102" d="100"/>
        </p:scale>
        <p:origin x="-1136"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11/10/18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11/10/18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E20C53-E0D5-4646-9AB4-BD060D92815E}" type="slidenum">
              <a:rPr lang="en-US" smtClean="0"/>
              <a:t>35</a:t>
            </a:fld>
            <a:endParaRPr lang="en-US"/>
          </a:p>
        </p:txBody>
      </p:sp>
    </p:spTree>
    <p:extLst>
      <p:ext uri="{BB962C8B-B14F-4D97-AF65-F5344CB8AC3E}">
        <p14:creationId xmlns:p14="http://schemas.microsoft.com/office/powerpoint/2010/main" val="3513188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The first case is ALL1. This case is ongoing now for ~13 years.</a:t>
            </a:r>
          </a:p>
          <a:p>
            <a:pPr marL="171450" indent="-171450">
              <a:buFont typeface="Arial"/>
              <a:buChar char="•"/>
            </a:pPr>
            <a:r>
              <a:rPr lang="en-US" sz="1200" u="none" kern="1200" baseline="0" dirty="0" smtClean="0">
                <a:solidFill>
                  <a:schemeClr val="tx1"/>
                </a:solidFill>
                <a:latin typeface="+mn-lt"/>
                <a:ea typeface="+mn-ea"/>
                <a:cs typeface="+mn-cs"/>
              </a:rPr>
              <a:t>Brief case history</a:t>
            </a:r>
          </a:p>
          <a:p>
            <a:pPr marL="171450" indent="-171450">
              <a:buFont typeface="Arial"/>
              <a:buChar char="•"/>
            </a:pPr>
            <a:r>
              <a:rPr lang="en-US" sz="1200" u="none" kern="1200" baseline="0" dirty="0" smtClean="0">
                <a:solidFill>
                  <a:schemeClr val="tx1"/>
                </a:solidFill>
                <a:latin typeface="+mn-lt"/>
                <a:ea typeface="+mn-ea"/>
                <a:cs typeface="+mn-cs"/>
              </a:rPr>
              <a:t>Age 25:  Initial presentation of classic pre B-ALL. Standard induction, consolidation, and 2 years of maintenance therapy.</a:t>
            </a:r>
          </a:p>
          <a:p>
            <a:pPr marL="171450" indent="-171450">
              <a:buFont typeface="Arial"/>
              <a:buChar char="•"/>
            </a:pPr>
            <a:r>
              <a:rPr lang="en-US" sz="1200" u="none" kern="1200" baseline="0" dirty="0" smtClean="0">
                <a:solidFill>
                  <a:schemeClr val="tx1"/>
                </a:solidFill>
                <a:latin typeface="+mn-lt"/>
                <a:ea typeface="+mn-ea"/>
                <a:cs typeface="+mn-cs"/>
              </a:rPr>
              <a:t>Age 30: 1st relapse. Complete response obtained with salvage, consolidation with a matched sibling </a:t>
            </a:r>
            <a:r>
              <a:rPr lang="en-US" sz="1200" u="none" kern="1200" baseline="0" dirty="0" err="1" smtClean="0">
                <a:solidFill>
                  <a:schemeClr val="tx1"/>
                </a:solidFill>
                <a:latin typeface="+mn-lt"/>
                <a:ea typeface="+mn-ea"/>
                <a:cs typeface="+mn-cs"/>
              </a:rPr>
              <a:t>allo</a:t>
            </a:r>
            <a:r>
              <a:rPr lang="en-US" sz="1200" u="none" kern="1200" baseline="0" dirty="0" smtClean="0">
                <a:solidFill>
                  <a:schemeClr val="tx1"/>
                </a:solidFill>
                <a:latin typeface="+mn-lt"/>
                <a:ea typeface="+mn-ea"/>
                <a:cs typeface="+mn-cs"/>
              </a:rPr>
              <a:t> transplant; very mild </a:t>
            </a:r>
            <a:r>
              <a:rPr lang="en-US" sz="1200" u="none" kern="1200" baseline="0" dirty="0" err="1" smtClean="0">
                <a:solidFill>
                  <a:schemeClr val="tx1"/>
                </a:solidFill>
                <a:latin typeface="+mn-lt"/>
                <a:ea typeface="+mn-ea"/>
                <a:cs typeface="+mn-cs"/>
              </a:rPr>
              <a:t>GvHD</a:t>
            </a:r>
            <a:r>
              <a:rPr lang="en-US" sz="1200" u="none" kern="1200" baseline="0" dirty="0" smtClean="0">
                <a:solidFill>
                  <a:schemeClr val="tx1"/>
                </a:solidFill>
                <a:latin typeface="+mn-lt"/>
                <a:ea typeface="+mn-ea"/>
                <a:cs typeface="+mn-cs"/>
              </a:rPr>
              <a:t>.</a:t>
            </a:r>
          </a:p>
          <a:p>
            <a:pPr marL="171450" indent="-171450">
              <a:buFont typeface="Arial"/>
              <a:buChar char="•"/>
            </a:pPr>
            <a:r>
              <a:rPr lang="en-US" sz="1200" u="none" kern="1200" baseline="0" dirty="0" smtClean="0">
                <a:solidFill>
                  <a:schemeClr val="tx1"/>
                </a:solidFill>
                <a:latin typeface="+mn-lt"/>
                <a:ea typeface="+mn-ea"/>
                <a:cs typeface="+mn-cs"/>
              </a:rPr>
              <a:t>Age 33: 2nd relapse, CNS involvement. Salvage chemo reduced, but did not eliminate the tumor.  A second transplant was therefore unlikely to work.</a:t>
            </a:r>
          </a:p>
          <a:p>
            <a:pPr marL="171450" indent="-171450">
              <a:buFont typeface="Arial"/>
              <a:buChar char="•"/>
            </a:pPr>
            <a:r>
              <a:rPr lang="en-US" sz="1200" u="none" kern="1200" baseline="0" dirty="0" smtClean="0">
                <a:solidFill>
                  <a:schemeClr val="tx1"/>
                </a:solidFill>
                <a:latin typeface="+mn-lt"/>
                <a:ea typeface="+mn-ea"/>
                <a:cs typeface="+mn-cs"/>
              </a:rPr>
              <a:t>At this point we sequenced sorted blasts obtained from the 2nd relapse and attempted to find something actionable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37</a:t>
            </a:fld>
            <a:endParaRPr lang="en-US"/>
          </a:p>
        </p:txBody>
      </p:sp>
    </p:spTree>
    <p:extLst>
      <p:ext uri="{BB962C8B-B14F-4D97-AF65-F5344CB8AC3E}">
        <p14:creationId xmlns:p14="http://schemas.microsoft.com/office/powerpoint/2010/main" val="371814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https://</a:t>
            </a:r>
            <a:r>
              <a:rPr lang="en-US" dirty="0" err="1" smtClean="0"/>
              <a:t>en.wikipedia.org</a:t>
            </a:r>
            <a:r>
              <a:rPr lang="en-US" dirty="0" smtClean="0"/>
              <a:t>/wiki/</a:t>
            </a:r>
            <a:r>
              <a:rPr lang="en-US" dirty="0" err="1" smtClean="0"/>
              <a:t>Circulating_tumor_DNA</a:t>
            </a:r>
            <a:r>
              <a:rPr lang="en-US" dirty="0" smtClean="0"/>
              <a:t>#/media/</a:t>
            </a:r>
            <a:r>
              <a:rPr lang="en-US" dirty="0" err="1" smtClean="0"/>
              <a:t>File:CtDNA_in_circulation.png</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38</a:t>
            </a:fld>
            <a:endParaRPr lang="en-US"/>
          </a:p>
        </p:txBody>
      </p:sp>
    </p:spTree>
    <p:extLst>
      <p:ext uri="{BB962C8B-B14F-4D97-AF65-F5344CB8AC3E}">
        <p14:creationId xmlns:p14="http://schemas.microsoft.com/office/powerpoint/2010/main" val="63216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Of</a:t>
            </a:r>
            <a:r>
              <a:rPr lang="en-US" baseline="0" dirty="0" smtClean="0"/>
              <a:t> course doing this in blood tumors is one thing, doing it in solid tumors adds a level of difficulty.</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40</a:t>
            </a:fld>
            <a:endParaRPr lang="en-US"/>
          </a:p>
        </p:txBody>
      </p:sp>
    </p:spTree>
    <p:extLst>
      <p:ext uri="{BB962C8B-B14F-4D97-AF65-F5344CB8AC3E}">
        <p14:creationId xmlns:p14="http://schemas.microsoft.com/office/powerpoint/2010/main" val="235262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pCR</a:t>
            </a:r>
            <a:r>
              <a:rPr lang="en-US" dirty="0" smtClean="0"/>
              <a:t> = pathologic complete response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41</a:t>
            </a:fld>
            <a:endParaRPr lang="en-US"/>
          </a:p>
        </p:txBody>
      </p:sp>
    </p:spTree>
    <p:extLst>
      <p:ext uri="{BB962C8B-B14F-4D97-AF65-F5344CB8AC3E}">
        <p14:creationId xmlns:p14="http://schemas.microsoft.com/office/powerpoint/2010/main" val="118704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Notes on</a:t>
            </a:r>
            <a:r>
              <a:rPr lang="en-US" baseline="0" dirty="0" smtClean="0"/>
              <a:t> examples:</a:t>
            </a:r>
          </a:p>
          <a:p>
            <a:pPr marL="171450" indent="-171450">
              <a:buFontTx/>
              <a:buChar char="-"/>
            </a:pPr>
            <a:r>
              <a:rPr lang="en-US" baseline="0" dirty="0" smtClean="0"/>
              <a:t>BRAF -&gt; V600E -&gt; Melanoma -&gt; predictive?</a:t>
            </a:r>
          </a:p>
          <a:p>
            <a:pPr marL="171450" indent="-171450">
              <a:buFontTx/>
              <a:buChar char="-"/>
            </a:pPr>
            <a:r>
              <a:rPr lang="en-US" baseline="0" dirty="0" smtClean="0"/>
              <a:t>EGFR -&gt; L858R -&gt; Lung -&gt; predictive?</a:t>
            </a:r>
          </a:p>
          <a:p>
            <a:pPr marL="171450" indent="-171450">
              <a:buFontTx/>
              <a:buChar char="-"/>
            </a:pPr>
            <a:r>
              <a:rPr lang="en-US" baseline="0" dirty="0" smtClean="0"/>
              <a:t>EGFR -&gt; T790M -&gt; Lung -&gt; predictive?</a:t>
            </a:r>
          </a:p>
          <a:p>
            <a:pPr marL="171450" indent="-171450">
              <a:buFontTx/>
              <a:buChar char="-"/>
            </a:pPr>
            <a:r>
              <a:rPr lang="en-US" baseline="0" dirty="0" smtClean="0"/>
              <a:t>ALK -&gt; Fusions -&gt; Lung -&gt; predictive?</a:t>
            </a:r>
          </a:p>
          <a:p>
            <a:pPr marL="171450" indent="-171450">
              <a:buFontTx/>
              <a:buChar char="-"/>
            </a:pPr>
            <a:r>
              <a:rPr lang="en-US" baseline="0" dirty="0" smtClean="0"/>
              <a:t>ERBB2 -&gt; Amplification -&gt; Breast -&gt; predictive?</a:t>
            </a:r>
          </a:p>
          <a:p>
            <a:pPr marL="171450" indent="-171450">
              <a:buFontTx/>
              <a:buChar char="-"/>
            </a:pPr>
            <a:r>
              <a:rPr lang="en-US" baseline="0" dirty="0" smtClean="0"/>
              <a:t>EWSR1-FLI1 -&gt; Fusion -&gt; Ewing </a:t>
            </a:r>
            <a:r>
              <a:rPr lang="en-US" baseline="0" dirty="0" err="1" smtClean="0"/>
              <a:t>Sarcome</a:t>
            </a:r>
            <a:r>
              <a:rPr lang="en-US" baseline="0" dirty="0" smtClean="0"/>
              <a:t> -&gt; Diagnostic?</a:t>
            </a:r>
          </a:p>
          <a:p>
            <a:pPr marL="171450" indent="-171450">
              <a:buFontTx/>
              <a:buChar char="-"/>
            </a:pPr>
            <a:r>
              <a:rPr lang="en-US" baseline="0" dirty="0" smtClean="0"/>
              <a:t>Secondary mutations in BCR-ABL1 that confer resistance?</a:t>
            </a:r>
          </a:p>
          <a:p>
            <a:pPr marL="171450" indent="-171450">
              <a:buFontTx/>
              <a:buChar char="-"/>
            </a:pPr>
            <a:r>
              <a:rPr lang="en-US" baseline="0" dirty="0" smtClean="0"/>
              <a:t>PTEN Loss perhaps?</a:t>
            </a:r>
          </a:p>
          <a:p>
            <a:pPr marL="171450" indent="-171450">
              <a:buFontTx/>
              <a:buChar char="-"/>
            </a:pPr>
            <a:r>
              <a:rPr lang="en-US" baseline="0" dirty="0" smtClean="0"/>
              <a:t>I would argue BRCA mutations should also be counted. Also, we are at the point where ER/PR/HER2/KI67 testing by RNA is cheaper and more accurate than IHC and really *should* be the clinical standard. Rolling out in less developed countries that don't have legacy dependency on IHC. NTRK fusions and inhibitors seem likely to have a wide impact</a:t>
            </a:r>
          </a:p>
          <a:p>
            <a:pPr marL="171450" indent="-171450">
              <a:buFontTx/>
              <a:buChar char="-"/>
            </a:pPr>
            <a:r>
              <a:rPr lang="en-US" baseline="0" dirty="0" smtClean="0"/>
              <a:t>ERBB2 kinase domain mutations in breast cancer, while rare, are clearly clinically relevant</a:t>
            </a:r>
          </a:p>
          <a:p>
            <a:pPr marL="171450" indent="-171450">
              <a:buFontTx/>
              <a:buChar char="-"/>
            </a:pPr>
            <a:r>
              <a:rPr lang="en-US" baseline="0" dirty="0" smtClean="0"/>
              <a:t>KIT mutations in GIST and some other tumors guide standard of care</a:t>
            </a:r>
          </a:p>
          <a:p>
            <a:pPr marL="171450" indent="-171450">
              <a:buFontTx/>
              <a:buChar char="-"/>
            </a:pPr>
            <a:r>
              <a:rPr lang="en-US" baseline="0" dirty="0" smtClean="0"/>
              <a:t>There's about a dozen genes with mutations that inform FDA approved treatments and guidelines according to </a:t>
            </a:r>
            <a:r>
              <a:rPr lang="en-US" baseline="0" dirty="0" err="1" smtClean="0"/>
              <a:t>oncokb</a:t>
            </a:r>
            <a:r>
              <a:rPr lang="en-US" baseline="0" dirty="0" smtClean="0"/>
              <a:t>. Not as many as we would like but to say CML is the only example is really weird</a:t>
            </a:r>
          </a:p>
          <a:p>
            <a:pPr marL="171450" indent="-171450">
              <a:buFontTx/>
              <a:buChar char="-"/>
            </a:pPr>
            <a:r>
              <a:rPr lang="en-US" baseline="0" dirty="0" smtClean="0"/>
              <a:t>I think the problem is that many of these are not being run routinely in the clinical setting outside of select academic hospital settings. But this is more a problem with slow/conservative clinical adoption and default resistance of insurance providers. It will take a few more years beating them over the heads with data. OHSU is planning to roll BRCA testing out to all patients in their system (hundreds of thousands or millions planned). Mary Claire King has been preaching this for years but think about how long we've known (or could impute) of the importance/value of this. Things just move show.</a:t>
            </a:r>
          </a:p>
          <a:p>
            <a:pPr marL="171450" indent="-171450">
              <a:buFontTx/>
              <a:buChar char="-"/>
            </a:pPr>
            <a:r>
              <a:rPr lang="en-US" baseline="0" dirty="0" smtClean="0"/>
              <a:t>MSI -&gt; </a:t>
            </a:r>
            <a:r>
              <a:rPr lang="en-US" baseline="0" dirty="0" err="1" smtClean="0"/>
              <a:t>nsclc</a:t>
            </a:r>
            <a:r>
              <a:rPr lang="en-US" baseline="0" dirty="0" smtClean="0"/>
              <a:t> -&gt; </a:t>
            </a:r>
            <a:r>
              <a:rPr lang="en-US" baseline="0" dirty="0" err="1" smtClean="0"/>
              <a:t>nivolimab</a:t>
            </a:r>
            <a:endParaRPr lang="en-US" baseline="0" dirty="0" smtClean="0"/>
          </a:p>
          <a:p>
            <a:pPr marL="171450" indent="-171450">
              <a:buFontTx/>
              <a:buChar char="-"/>
            </a:pPr>
            <a:r>
              <a:rPr lang="en-US" baseline="0" dirty="0" smtClean="0"/>
              <a:t>Dnajb1-prkaca -&gt; </a:t>
            </a:r>
            <a:r>
              <a:rPr lang="en-US" baseline="0" dirty="0" err="1" smtClean="0"/>
              <a:t>flHCC</a:t>
            </a:r>
            <a:r>
              <a:rPr lang="en-US" baseline="0" dirty="0" smtClean="0"/>
              <a:t> -&gt; diagnostic</a:t>
            </a:r>
          </a:p>
          <a:p>
            <a:pPr marL="171450" indent="-171450">
              <a:buFontTx/>
              <a:buChar char="-"/>
            </a:pPr>
            <a:r>
              <a:rPr lang="en-US" baseline="0" dirty="0" smtClean="0"/>
              <a:t>BTK -&gt; C421 -&gt; CLL -&gt; predictive of resistance</a:t>
            </a:r>
          </a:p>
          <a:p>
            <a:pPr marL="171450" indent="-171450">
              <a:buFontTx/>
              <a:buChar char="-"/>
            </a:pPr>
            <a:r>
              <a:rPr lang="en-US" baseline="0" dirty="0" smtClean="0"/>
              <a:t>Special subset of </a:t>
            </a:r>
            <a:r>
              <a:rPr lang="en-US" baseline="0" dirty="0" err="1" smtClean="0"/>
              <a:t>heme</a:t>
            </a:r>
            <a:r>
              <a:rPr lang="en-US" baseline="0" dirty="0" smtClean="0"/>
              <a:t> malignancies are defined by eosinophilia and </a:t>
            </a:r>
            <a:r>
              <a:rPr lang="en-US" baseline="0" dirty="0" err="1" smtClean="0"/>
              <a:t>pdgfra</a:t>
            </a:r>
            <a:r>
              <a:rPr lang="en-US" baseline="0" dirty="0" smtClean="0"/>
              <a:t>/b and one other gene.</a:t>
            </a:r>
          </a:p>
          <a:p>
            <a:pPr marL="171450" indent="-171450">
              <a:buFontTx/>
              <a:buChar char="-"/>
            </a:pPr>
            <a:r>
              <a:rPr lang="en-US" baseline="0" dirty="0" err="1" smtClean="0"/>
              <a:t>Alk</a:t>
            </a:r>
            <a:r>
              <a:rPr lang="en-US" baseline="0" dirty="0" smtClean="0"/>
              <a:t> fusions are highly targetable.</a:t>
            </a:r>
          </a:p>
          <a:p>
            <a:pPr marL="171450" indent="-171450">
              <a:buFontTx/>
              <a:buChar char="-"/>
            </a:pPr>
            <a:r>
              <a:rPr lang="en-US" baseline="0" dirty="0" smtClean="0"/>
              <a:t>Her2 targeting with </a:t>
            </a:r>
            <a:r>
              <a:rPr lang="en-US" baseline="0" dirty="0" err="1" smtClean="0"/>
              <a:t>trastuzumab</a:t>
            </a:r>
            <a:r>
              <a:rPr lang="en-US" baseline="0" dirty="0" smtClean="0"/>
              <a:t> changed the picture for these patients as far as I understand. Both of these are heavily represented in CIViC, and played a large role in MATCH basket trial. The data seems very much there in some of these trials, so it should only be a matter of time for it to be more accepted.</a:t>
            </a:r>
          </a:p>
          <a:p>
            <a:pPr marL="171450" indent="-171450">
              <a:buFontTx/>
              <a:buChar char="-"/>
            </a:pPr>
            <a:r>
              <a:rPr lang="en-US" baseline="0" dirty="0" smtClean="0"/>
              <a:t>I noted the MSI (non gene entity) example, and think we should perhaps prioritize non gene entities a bit higher in our upcoming goals.</a:t>
            </a:r>
          </a:p>
          <a:p>
            <a:pPr marL="171450" indent="-171450">
              <a:buFontTx/>
              <a:buChar char="-"/>
            </a:pPr>
            <a:r>
              <a:rPr lang="en-US" baseline="0" dirty="0" smtClean="0"/>
              <a:t>In general the variant clinical interpretations should help us address this topic more effectively. Maybe 5 years from now someone asking that same question could be directed to CIViC as part of the answer.</a:t>
            </a:r>
          </a:p>
          <a:p>
            <a:pPr marL="171450" indent="-171450">
              <a:buFontTx/>
              <a:buChar char="-"/>
            </a:pPr>
            <a:r>
              <a:rPr lang="en-US" baseline="0" dirty="0" err="1" smtClean="0"/>
              <a:t>Prosigna</a:t>
            </a:r>
            <a:r>
              <a:rPr lang="en-US" baseline="0" dirty="0" smtClean="0"/>
              <a:t> (Produced by </a:t>
            </a:r>
            <a:r>
              <a:rPr lang="en-US" baseline="0" dirty="0" err="1" smtClean="0"/>
              <a:t>Nanostring</a:t>
            </a:r>
            <a:r>
              <a:rPr lang="en-US" baseline="0" dirty="0" smtClean="0"/>
              <a:t>) is a panel of ~50 RNA transcripts that predicts breast caner recurrence and is now included in international guidelines for breast cancer surveillance</a:t>
            </a:r>
          </a:p>
          <a:p>
            <a:pPr marL="171450" indent="-171450">
              <a:buFontTx/>
              <a:buChar char="-"/>
            </a:pPr>
            <a:r>
              <a:rPr lang="en-US" baseline="0" dirty="0" err="1" smtClean="0"/>
              <a:t>Veracyte</a:t>
            </a:r>
            <a:r>
              <a:rPr lang="en-US" baseline="0" dirty="0" smtClean="0"/>
              <a:t> produces a bunch of genomic diagnostics including </a:t>
            </a:r>
            <a:r>
              <a:rPr lang="en-US" baseline="0" dirty="0" err="1" smtClean="0"/>
              <a:t>Afirma</a:t>
            </a:r>
            <a:r>
              <a:rPr lang="en-US" baseline="0" dirty="0" smtClean="0"/>
              <a:t> (Fine Needle Aspiration analysis to diagnose thyroid malignancy), </a:t>
            </a:r>
            <a:r>
              <a:rPr lang="en-US" baseline="0" dirty="0" err="1" smtClean="0"/>
              <a:t>Percepta</a:t>
            </a:r>
            <a:r>
              <a:rPr lang="en-US" baseline="0" dirty="0" smtClean="0"/>
              <a:t> (lung cancer diagnosis), and </a:t>
            </a:r>
            <a:r>
              <a:rPr lang="en-US" baseline="0" dirty="0" err="1" smtClean="0"/>
              <a:t>Envisia</a:t>
            </a:r>
            <a:r>
              <a:rPr lang="en-US" baseline="0" dirty="0" smtClean="0"/>
              <a:t> (IPF diagnosis)</a:t>
            </a:r>
          </a:p>
          <a:p>
            <a:pPr marL="171450" indent="-171450">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2021393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Thankfully,</a:t>
            </a:r>
            <a:r>
              <a:rPr lang="en-US" baseline="0" dirty="0" smtClean="0"/>
              <a:t> there are services available that will interpret your samples for you. However, these interpretations are not freely and openly accessible. You can pay to have your sample annotated, but you cannot learn much more than the paragraph that is sent back in your results file. Not only that, but you can only learn about variants that happened to be found in your case, and the interpretations that are given are not all that transparent, or receptive to feedback. </a:t>
            </a:r>
          </a:p>
          <a:p>
            <a:pPr marL="0" indent="0">
              <a:buFontTx/>
              <a:buNone/>
            </a:pPr>
            <a:endParaRPr lang="en-US" baseline="0" dirty="0" smtClean="0"/>
          </a:p>
          <a:p>
            <a:pPr marL="0" indent="0">
              <a:buFontTx/>
              <a:buNone/>
            </a:pPr>
            <a:r>
              <a:rPr lang="en-US" baseline="0" dirty="0" smtClean="0"/>
              <a:t>This particular example is from a Foundation Medicine report. </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7</a:t>
            </a:fld>
            <a:endParaRPr lang="en-US" dirty="0"/>
          </a:p>
        </p:txBody>
      </p:sp>
    </p:spTree>
    <p:extLst>
      <p:ext uri="{BB962C8B-B14F-4D97-AF65-F5344CB8AC3E}">
        <p14:creationId xmlns:p14="http://schemas.microsoft.com/office/powerpoint/2010/main" val="1596858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Many of these terms are often used in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10</a:t>
            </a:fld>
            <a:endParaRPr lang="en-US"/>
          </a:p>
        </p:txBody>
      </p:sp>
    </p:spTree>
    <p:extLst>
      <p:ext uri="{BB962C8B-B14F-4D97-AF65-F5344CB8AC3E}">
        <p14:creationId xmlns:p14="http://schemas.microsoft.com/office/powerpoint/2010/main" val="4111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171450" indent="-171450">
              <a:buFontTx/>
              <a:buChar char="-"/>
            </a:pPr>
            <a:endParaRPr lang="en-US" sz="1800" baseline="0"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17</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11" name="Shape 111"/>
          <p:cNvSpPr>
            <a:spLocks noGrp="1"/>
          </p:cNvSpPr>
          <p:nvPr>
            <p:ph type="body" sz="quarter" idx="1"/>
          </p:nvPr>
        </p:nvSpPr>
        <p:spPr>
          <a:prstGeom prst="rect">
            <a:avLst/>
          </a:prstGeom>
        </p:spPr>
        <p:txBody>
          <a:bodyPr/>
          <a:lstStyle/>
          <a:p>
            <a:pPr lvl="0">
              <a:defRPr sz="1800"/>
            </a:pPr>
            <a:r>
              <a:rPr sz="2200"/>
              <a:t>So we created a database that has been curated to contain pathogenic mutations. It is easy to consume on the web at docm.info and integrate into computational pipelines with a application programming interface. A mutation is included in DoCM if it has clinical evidence such as a drug targets or diagnostic or prognostic associations with a particular mutation. The database of curated mutations currently contains 488 variants across 63 genes in 34 different cancer types.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Goal: Create a resource that stores such interpretations, facilitates their creation, allows them to evolve rapidly (with provenance), and makes them publicly available for automated report generation</a:t>
            </a:r>
          </a:p>
        </p:txBody>
      </p:sp>
      <p:sp>
        <p:nvSpPr>
          <p:cNvPr id="4" name="Slide Number Placeholder 3"/>
          <p:cNvSpPr>
            <a:spLocks noGrp="1"/>
          </p:cNvSpPr>
          <p:nvPr>
            <p:ph type="sldNum" sz="quarter" idx="10"/>
          </p:nvPr>
        </p:nvSpPr>
        <p:spPr/>
        <p:txBody>
          <a:bodyPr/>
          <a:lstStyle/>
          <a:p>
            <a:fld id="{099D50AF-F628-504F-B99D-05BB4C0BF79D}" type="slidenum">
              <a:rPr lang="en-US" smtClean="0"/>
              <a:t>30</a:t>
            </a:fld>
            <a:endParaRPr lang="en-US"/>
          </a:p>
        </p:txBody>
      </p:sp>
    </p:spTree>
    <p:extLst>
      <p:ext uri="{BB962C8B-B14F-4D97-AF65-F5344CB8AC3E}">
        <p14:creationId xmlns:p14="http://schemas.microsoft.com/office/powerpoint/2010/main" val="403730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The collaborative</a:t>
            </a:r>
            <a:r>
              <a:rPr lang="en-US" baseline="0" dirty="0" smtClean="0"/>
              <a:t> model of CIViC.  </a:t>
            </a:r>
          </a:p>
          <a:p>
            <a:pPr marL="171450" indent="-171450">
              <a:buFontTx/>
              <a:buChar char="-"/>
            </a:pPr>
            <a:r>
              <a:rPr lang="en-US" baseline="0" dirty="0" smtClean="0"/>
              <a:t>Data gets into CIViC when a curator identifies a clinically relevant finding in a publication and synthesizes that into a compact structured evidence item</a:t>
            </a:r>
          </a:p>
          <a:p>
            <a:pPr marL="171450" indent="-171450">
              <a:buFontTx/>
              <a:buChar char="-"/>
            </a:pPr>
            <a:r>
              <a:rPr lang="en-US" baseline="0" dirty="0" smtClean="0"/>
              <a:t>Once edited, the new item goes into a queue where it must be reviewed and approved by an editor.  Until this happens it can only be viewed by other editors and the original contributor.  Automated quality checks occur at this stage to ensure that appropriate identifiers and ontologies are being used correctly.  The editor also does an assessment ensures that the entry adheres to principles of CIViC.</a:t>
            </a:r>
          </a:p>
          <a:p>
            <a:pPr marL="171450" indent="-171450">
              <a:buFontTx/>
              <a:buChar char="-"/>
            </a:pPr>
            <a:r>
              <a:rPr lang="en-US" baseline="0" dirty="0" smtClean="0"/>
              <a:t>Once approved, it can be viewed by everyone in the community.</a:t>
            </a:r>
          </a:p>
          <a:p>
            <a:pPr marL="171450" indent="-171450">
              <a:buFontTx/>
              <a:buChar char="-"/>
            </a:pPr>
            <a:r>
              <a:rPr lang="en-US" baseline="0" dirty="0" smtClean="0"/>
              <a:t>We hope at this point a broader discussion of the evidence item may occur.  If this discussion results in any edits to the evidence item, again an editor will either apply or reject those edits to the live item.</a:t>
            </a:r>
          </a:p>
          <a:p>
            <a:pPr marL="171450" indent="-171450">
              <a:buFontTx/>
              <a:buChar char="-"/>
            </a:pPr>
            <a:r>
              <a:rPr lang="en-US" baseline="0" dirty="0" smtClean="0"/>
              <a:t>Moderators help to manage discussion.  Administrators manage user accounts and help to coordinate bug fixes and improvements in the interface.</a:t>
            </a:r>
          </a:p>
          <a:p>
            <a:pPr marL="171450" indent="-171450">
              <a:buFontTx/>
              <a:buChar char="-"/>
            </a:pPr>
            <a:r>
              <a:rPr lang="en-US" baseline="0" dirty="0" smtClean="0"/>
              <a:t>Consumers are able to see the current live state of all content.  All other user types must be logged in and all of their contributions are carefully tracked.  </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34</a:t>
            </a:fld>
            <a:endParaRPr lang="en-US" dirty="0"/>
          </a:p>
        </p:txBody>
      </p:sp>
    </p:spTree>
    <p:extLst>
      <p:ext uri="{BB962C8B-B14F-4D97-AF65-F5344CB8AC3E}">
        <p14:creationId xmlns:p14="http://schemas.microsoft.com/office/powerpoint/2010/main" val="1996551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dgidb.or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evs.gs.washington.edu/EVS/" TargetMode="External"/><Relationship Id="rId4" Type="http://schemas.openxmlformats.org/officeDocument/2006/relationships/hyperlink" Target="http://exac.broadinstitute.org/" TargetMode="External"/><Relationship Id="rId5" Type="http://schemas.openxmlformats.org/officeDocument/2006/relationships/hyperlink" Target="http://gnomad.broadinstitute.org/" TargetMode="External"/><Relationship Id="rId6" Type="http://schemas.openxmlformats.org/officeDocument/2006/relationships/hyperlink" Target="http://www.ncbi.nlm.nih.gov/omim" TargetMode="External"/><Relationship Id="rId7" Type="http://schemas.openxmlformats.org/officeDocument/2006/relationships/hyperlink" Target="http://www.hgmd.cf.ac.uk/ac/index.php" TargetMode="External"/><Relationship Id="rId8" Type="http://schemas.openxmlformats.org/officeDocument/2006/relationships/hyperlink" Target="https://www.pharmgkb.org/" TargetMode="External"/><Relationship Id="rId9" Type="http://schemas.openxmlformats.org/officeDocument/2006/relationships/hyperlink" Target="http://www.ncbi.nlm.nih.gov/clinvar/" TargetMode="External"/><Relationship Id="rId10" Type="http://schemas.openxmlformats.org/officeDocument/2006/relationships/hyperlink" Target="https://www.acmg.net/docs/Standards_Guidelines_for_the_Interpretation_of_Sequence_Variants.pdf" TargetMode="External"/><Relationship Id="rId11" Type="http://schemas.openxmlformats.org/officeDocument/2006/relationships/hyperlink" Target="https://gemini.readthedocs.org/en/latest/" TargetMode="External"/><Relationship Id="rId1" Type="http://schemas.openxmlformats.org/officeDocument/2006/relationships/slideLayout" Target="../slideLayouts/slideLayout2.xml"/><Relationship Id="rId2" Type="http://schemas.openxmlformats.org/officeDocument/2006/relationships/hyperlink" Target="http://www.1000genomes.org/hom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www.cell.com/cell-systems/abstract/S2405-4712(15)00113-1" TargetMode="External"/><Relationship Id="rId4" Type="http://schemas.openxmlformats.org/officeDocument/2006/relationships/hyperlink" Target="https://github.com/griffithlab/rnaseq_tutorial/wiki/IGV-Tutorial" TargetMode="External"/><Relationship Id="rId1" Type="http://schemas.openxmlformats.org/officeDocument/2006/relationships/slideLayout" Target="../slideLayouts/slideLayout2.xml"/><Relationship Id="rId2" Type="http://schemas.openxmlformats.org/officeDocument/2006/relationships/hyperlink" Target="https://www.biostars.org/p/1910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hyperlink" Target="https://pecan.stjude.org/proteinpaint/TP5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ecan.stjude.org/proteinpaint/KRAS/" TargetMode="Externa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mutation3d.org/" TargetMode="External"/><Relationship Id="rId4" Type="http://schemas.openxmlformats.org/officeDocument/2006/relationships/hyperlink" Target="https://www.biostars.org/p/45731/" TargetMode="External"/><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cc.icgc.org/" TargetMode="Externa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dcc.icgc.org/" TargetMode="External"/><Relationship Id="rId4" Type="http://schemas.openxmlformats.org/officeDocument/2006/relationships/hyperlink" Target="http://www.cbioportal.org/" TargetMode="External"/><Relationship Id="rId5" Type="http://schemas.openxmlformats.org/officeDocument/2006/relationships/hyperlink" Target="http://www.cbioportal.org/oncoprinter.jsp" TargetMode="External"/><Relationship Id="rId6" Type="http://schemas.openxmlformats.org/officeDocument/2006/relationships/hyperlink" Target="http://www.cbioportal.org/mutation_mapper.jsp" TargetMode="External"/><Relationship Id="rId7" Type="http://schemas.openxmlformats.org/officeDocument/2006/relationships/hyperlink" Target="http://cancer.sanger.ac.uk/cosmic" TargetMode="External"/><Relationship Id="rId8" Type="http://schemas.openxmlformats.org/officeDocument/2006/relationships/hyperlink" Target="https://tcga-data.nci.nih.gov/tcga/" TargetMode="External"/><Relationship Id="rId9" Type="http://schemas.openxmlformats.org/officeDocument/2006/relationships/hyperlink" Target="https://pecan.stjude.org/home" TargetMode="External"/><Relationship Id="rId10" Type="http://schemas.openxmlformats.org/officeDocument/2006/relationships/hyperlink" Target="https://pecan.stjude.org/proteinpaint/" TargetMode="External"/><Relationship Id="rId11" Type="http://schemas.openxmlformats.org/officeDocument/2006/relationships/hyperlink" Target="https://www.biostars.org/p/102809/" TargetMode="External"/><Relationship Id="rId1" Type="http://schemas.openxmlformats.org/officeDocument/2006/relationships/slideLayout" Target="../slideLayouts/slideLayout2.xml"/><Relationship Id="rId2" Type="http://schemas.openxmlformats.org/officeDocument/2006/relationships/hyperlink" Target="https://gdc.cancer.gov/"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hyperlink" Target="https://github.com/griffithlab/GenVis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add.gs.washington.ed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iostars.org/p/15890/" TargetMode="External"/><Relationship Id="rId3" Type="http://schemas.openxmlformats.org/officeDocument/2006/relationships/hyperlink" Target="http://www.docm.inf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hyperlink" Target="http://docm.info" TargetMode="Externa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www.civicdb.org"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ivicdb.org" TargetMode="Externa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uration.clinicalgenome.org/" TargetMode="Externa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3" Type="http://schemas.openxmlformats.org/officeDocument/2006/relationships/hyperlink" Target="http://www.civicdb.org" TargetMode="Externa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jp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linicaltrials.gov/ct2/show/NCT02124902" TargetMode="External"/><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4" Type="http://schemas.openxmlformats.org/officeDocument/2006/relationships/hyperlink" Target="http://samtools.github.io/hts-specs/VCFv4.2.pdf" TargetMode="External"/><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PMBIO Module 07 </a:t>
            </a:r>
            <a:br>
              <a:rPr lang="en-US" dirty="0" smtClean="0"/>
            </a:br>
            <a:r>
              <a:rPr lang="en-US" dirty="0"/>
              <a:t/>
            </a:r>
            <a:br>
              <a:rPr lang="en-US" dirty="0"/>
            </a:br>
            <a:r>
              <a:rPr lang="en-US" dirty="0" smtClean="0"/>
              <a:t>Clinical. </a:t>
            </a:r>
            <a:r>
              <a:rPr lang="en-US" b="0" smtClean="0"/>
              <a:t>Clinical Applications</a:t>
            </a:r>
            <a:endParaRPr lang="en-US" b="0" dirty="0"/>
          </a:p>
        </p:txBody>
      </p:sp>
      <p:sp>
        <p:nvSpPr>
          <p:cNvPr id="3" name="Subtitle 2"/>
          <p:cNvSpPr>
            <a:spLocks noGrp="1"/>
          </p:cNvSpPr>
          <p:nvPr>
            <p:ph type="subTitle" idx="1"/>
          </p:nvPr>
        </p:nvSpPr>
        <p:spPr>
          <a:xfrm>
            <a:off x="3698737" y="5141551"/>
            <a:ext cx="5242063" cy="1219200"/>
          </a:xfrm>
        </p:spPr>
        <p:txBody>
          <a:bodyPr>
            <a:normAutofit fontScale="77500" lnSpcReduction="20000"/>
          </a:bodyPr>
          <a:lstStyle/>
          <a:p>
            <a:pPr algn="r"/>
            <a:r>
              <a:rPr lang="en-US" sz="1800" dirty="0" smtClean="0"/>
              <a:t>Malachi Griffith, Obi Griffith, Zachary Skidmore, </a:t>
            </a:r>
            <a:r>
              <a:rPr lang="en-US" sz="1800" dirty="0" err="1" smtClean="0"/>
              <a:t>Huiming</a:t>
            </a:r>
            <a:r>
              <a:rPr lang="en-US" sz="1800" dirty="0" smtClean="0"/>
              <a:t> Xia</a:t>
            </a:r>
          </a:p>
          <a:p>
            <a:pPr algn="r"/>
            <a:r>
              <a:rPr lang="en-US" sz="1800" dirty="0"/>
              <a:t>Introduction to bioinformatics for DNA and RNA sequence analysis (IBDR01)</a:t>
            </a:r>
          </a:p>
          <a:p>
            <a:pPr algn="r"/>
            <a:r>
              <a:rPr lang="en-US" sz="1800" dirty="0"/>
              <a:t>29 October </a:t>
            </a:r>
            <a:r>
              <a:rPr lang="mr-IN" sz="1800" dirty="0"/>
              <a:t>–</a:t>
            </a:r>
            <a:r>
              <a:rPr lang="en-US" sz="1800" dirty="0"/>
              <a:t> 2 November, 2018</a:t>
            </a:r>
          </a:p>
          <a:p>
            <a:pPr algn="r"/>
            <a:r>
              <a:rPr lang="en-US" sz="1800" dirty="0"/>
              <a:t>Glasgow </a:t>
            </a: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7" name="Picture 6"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Important concepts in the interpretation of variants</a:t>
            </a:r>
            <a:endParaRPr lang="en-US" dirty="0"/>
          </a:p>
        </p:txBody>
      </p:sp>
      <p:sp>
        <p:nvSpPr>
          <p:cNvPr id="3" name="Content Placeholder 2"/>
          <p:cNvSpPr>
            <a:spLocks noGrp="1"/>
          </p:cNvSpPr>
          <p:nvPr>
            <p:ph idx="1"/>
          </p:nvPr>
        </p:nvSpPr>
        <p:spPr>
          <a:xfrm>
            <a:off x="381000" y="1041273"/>
            <a:ext cx="8534400" cy="5084891"/>
          </a:xfrm>
        </p:spPr>
        <p:txBody>
          <a:bodyPr>
            <a:normAutofit fontScale="92500" lnSpcReduction="10000"/>
          </a:bodyPr>
          <a:lstStyle/>
          <a:p>
            <a:r>
              <a:rPr lang="en-US" dirty="0" smtClean="0"/>
              <a:t>False positives vs. true positives</a:t>
            </a:r>
          </a:p>
          <a:p>
            <a:r>
              <a:rPr lang="en-US" dirty="0" smtClean="0"/>
              <a:t>Somatic mutation vs. </a:t>
            </a:r>
            <a:r>
              <a:rPr lang="en-US" dirty="0"/>
              <a:t>g</a:t>
            </a:r>
            <a:r>
              <a:rPr lang="en-US" dirty="0" smtClean="0"/>
              <a:t>ermline mutation vs. germline polymorphism</a:t>
            </a:r>
          </a:p>
          <a:p>
            <a:r>
              <a:rPr lang="en-US" dirty="0" smtClean="0"/>
              <a:t>Gain-of-function (activating) vs. loss-of-function (inactivating)</a:t>
            </a:r>
          </a:p>
          <a:p>
            <a:r>
              <a:rPr lang="en-US" dirty="0" smtClean="0"/>
              <a:t>Deleterious vs. tolerated</a:t>
            </a:r>
          </a:p>
          <a:p>
            <a:r>
              <a:rPr lang="en-US" dirty="0" smtClean="0"/>
              <a:t>Recurrent vs. random</a:t>
            </a:r>
          </a:p>
          <a:p>
            <a:r>
              <a:rPr lang="en-US" dirty="0"/>
              <a:t>Driver vs. </a:t>
            </a:r>
            <a:r>
              <a:rPr lang="en-US" dirty="0" smtClean="0"/>
              <a:t>passenger</a:t>
            </a:r>
            <a:endParaRPr lang="en-US" dirty="0"/>
          </a:p>
          <a:p>
            <a:r>
              <a:rPr lang="en-US" dirty="0" smtClean="0"/>
              <a:t>Dominant clone vs. sub-clonal</a:t>
            </a:r>
          </a:p>
          <a:p>
            <a:r>
              <a:rPr lang="en-US" dirty="0" smtClean="0"/>
              <a:t>Regulatory vs. coding</a:t>
            </a:r>
          </a:p>
          <a:p>
            <a:r>
              <a:rPr lang="en-US" dirty="0" smtClean="0"/>
              <a:t>Relevant to cancer biology</a:t>
            </a:r>
          </a:p>
          <a:p>
            <a:pPr lvl="1"/>
            <a:r>
              <a:rPr lang="en-US" dirty="0" smtClean="0"/>
              <a:t>‘canonical’ variants, ‘hotspot’ variants, ‘cancer genes’</a:t>
            </a:r>
          </a:p>
          <a:p>
            <a:r>
              <a:rPr lang="en-US" dirty="0" smtClean="0"/>
              <a:t>Clinically relevant / ‘actionable’</a:t>
            </a:r>
          </a:p>
          <a:p>
            <a:pPr lvl="1"/>
            <a:r>
              <a:rPr lang="en-US" dirty="0" smtClean="0"/>
              <a:t>‘</a:t>
            </a:r>
            <a:r>
              <a:rPr lang="en-US" dirty="0" err="1" smtClean="0">
                <a:hlinkClick r:id="rId3"/>
              </a:rPr>
              <a:t>Druggable</a:t>
            </a:r>
            <a:r>
              <a:rPr lang="en-US" dirty="0" smtClean="0"/>
              <a:t>’</a:t>
            </a:r>
          </a:p>
          <a:p>
            <a:pPr lvl="1"/>
            <a:r>
              <a:rPr lang="en-US" dirty="0" smtClean="0"/>
              <a:t>Predictive, prognostic, diagnostic, predisposing</a:t>
            </a:r>
          </a:p>
        </p:txBody>
      </p:sp>
    </p:spTree>
    <p:extLst>
      <p:ext uri="{BB962C8B-B14F-4D97-AF65-F5344CB8AC3E}">
        <p14:creationId xmlns:p14="http://schemas.microsoft.com/office/powerpoint/2010/main" val="3804609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Somatic mutation vs. germline mutation vs. germline </a:t>
            </a:r>
            <a:r>
              <a:rPr lang="en-US" dirty="0" smtClean="0"/>
              <a:t>polymorphism</a:t>
            </a:r>
            <a:endParaRPr lang="en-US" dirty="0"/>
          </a:p>
        </p:txBody>
      </p:sp>
      <p:sp>
        <p:nvSpPr>
          <p:cNvPr id="3" name="Content Placeholder 2"/>
          <p:cNvSpPr>
            <a:spLocks noGrp="1"/>
          </p:cNvSpPr>
          <p:nvPr>
            <p:ph idx="1"/>
          </p:nvPr>
        </p:nvSpPr>
        <p:spPr>
          <a:xfrm>
            <a:off x="381000" y="1041272"/>
            <a:ext cx="8382000" cy="5359528"/>
          </a:xfrm>
        </p:spPr>
        <p:txBody>
          <a:bodyPr>
            <a:normAutofit fontScale="85000" lnSpcReduction="20000"/>
          </a:bodyPr>
          <a:lstStyle/>
          <a:p>
            <a:r>
              <a:rPr lang="en-US" dirty="0" smtClean="0"/>
              <a:t>Somatic mutations are best distinguished by adequate sequencing of a matched normal</a:t>
            </a:r>
          </a:p>
          <a:p>
            <a:pPr lvl="1"/>
            <a:r>
              <a:rPr lang="en-US" dirty="0" smtClean="0"/>
              <a:t>Affected and unaffected family members may help to determine origin of a germline mutation</a:t>
            </a:r>
          </a:p>
          <a:p>
            <a:endParaRPr lang="en-US" dirty="0" smtClean="0"/>
          </a:p>
          <a:p>
            <a:r>
              <a:rPr lang="en-US" dirty="0" smtClean="0"/>
              <a:t>Comparison of variants to variant databases can also help to classify variants as:</a:t>
            </a:r>
          </a:p>
          <a:p>
            <a:pPr lvl="1"/>
            <a:r>
              <a:rPr lang="en-US" dirty="0" smtClean="0"/>
              <a:t>Germline polymorphisms</a:t>
            </a:r>
          </a:p>
          <a:p>
            <a:pPr lvl="2"/>
            <a:r>
              <a:rPr lang="en-US" dirty="0" smtClean="0">
                <a:hlinkClick r:id="rId2"/>
              </a:rPr>
              <a:t>1000 genomes</a:t>
            </a:r>
            <a:endParaRPr lang="en-US" dirty="0" smtClean="0"/>
          </a:p>
          <a:p>
            <a:pPr lvl="2"/>
            <a:r>
              <a:rPr lang="en-US" dirty="0" smtClean="0">
                <a:hlinkClick r:id="rId3"/>
              </a:rPr>
              <a:t>Exome </a:t>
            </a:r>
            <a:r>
              <a:rPr lang="en-US" dirty="0">
                <a:hlinkClick r:id="rId3"/>
              </a:rPr>
              <a:t>sequencing project</a:t>
            </a:r>
            <a:r>
              <a:rPr lang="en-US" dirty="0"/>
              <a:t> </a:t>
            </a:r>
            <a:r>
              <a:rPr lang="en-US" dirty="0" smtClean="0"/>
              <a:t>(~6,500 individuals)</a:t>
            </a:r>
          </a:p>
          <a:p>
            <a:pPr lvl="2"/>
            <a:r>
              <a:rPr lang="en-US" dirty="0" smtClean="0">
                <a:hlinkClick r:id="rId4"/>
              </a:rPr>
              <a:t>ExAC, Exome </a:t>
            </a:r>
            <a:r>
              <a:rPr lang="en-US" dirty="0">
                <a:hlinkClick r:id="rId4"/>
              </a:rPr>
              <a:t>Aggregation </a:t>
            </a:r>
            <a:r>
              <a:rPr lang="en-US" dirty="0" smtClean="0">
                <a:hlinkClick r:id="rId4"/>
              </a:rPr>
              <a:t>Consortium</a:t>
            </a:r>
            <a:r>
              <a:rPr lang="en-US" dirty="0" smtClean="0"/>
              <a:t> (~60,000 individuals)</a:t>
            </a:r>
          </a:p>
          <a:p>
            <a:pPr lvl="2"/>
            <a:r>
              <a:rPr lang="en-US" dirty="0" err="1" smtClean="0">
                <a:hlinkClick r:id="rId5"/>
              </a:rPr>
              <a:t>gnomAD</a:t>
            </a:r>
            <a:r>
              <a:rPr lang="en-US" dirty="0">
                <a:hlinkClick r:id="rId5"/>
              </a:rPr>
              <a:t> browser</a:t>
            </a:r>
            <a:r>
              <a:rPr lang="en-US" dirty="0"/>
              <a:t> (123,136 </a:t>
            </a:r>
            <a:r>
              <a:rPr lang="en-US" dirty="0" smtClean="0"/>
              <a:t>WXS </a:t>
            </a:r>
            <a:r>
              <a:rPr lang="en-US" dirty="0"/>
              <a:t>and </a:t>
            </a:r>
            <a:r>
              <a:rPr lang="en-US" dirty="0" smtClean="0"/>
              <a:t>15,496 WGS)</a:t>
            </a:r>
          </a:p>
          <a:p>
            <a:pPr lvl="1"/>
            <a:r>
              <a:rPr lang="en-US" dirty="0" smtClean="0"/>
              <a:t>Germline mutations</a:t>
            </a:r>
          </a:p>
          <a:p>
            <a:pPr lvl="2"/>
            <a:r>
              <a:rPr lang="en-US" dirty="0" smtClean="0">
                <a:hlinkClick r:id="rId6"/>
              </a:rPr>
              <a:t>OMIM</a:t>
            </a:r>
            <a:r>
              <a:rPr lang="en-US" dirty="0" smtClean="0"/>
              <a:t>, </a:t>
            </a:r>
            <a:r>
              <a:rPr lang="en-US" dirty="0" smtClean="0">
                <a:hlinkClick r:id="rId7"/>
              </a:rPr>
              <a:t>HGMD</a:t>
            </a:r>
            <a:r>
              <a:rPr lang="en-US" dirty="0" smtClean="0"/>
              <a:t>, </a:t>
            </a:r>
            <a:r>
              <a:rPr lang="en-US" dirty="0" err="1" smtClean="0">
                <a:hlinkClick r:id="rId8"/>
              </a:rPr>
              <a:t>PharmGKB</a:t>
            </a:r>
            <a:r>
              <a:rPr lang="en-US" dirty="0" smtClean="0"/>
              <a:t>, </a:t>
            </a:r>
            <a:r>
              <a:rPr lang="en-US" dirty="0" err="1" smtClean="0">
                <a:hlinkClick r:id="rId9"/>
              </a:rPr>
              <a:t>ClinVar</a:t>
            </a:r>
            <a:endParaRPr lang="en-US" dirty="0" smtClean="0"/>
          </a:p>
          <a:p>
            <a:pPr lvl="2"/>
            <a:r>
              <a:rPr lang="en-US" dirty="0" smtClean="0">
                <a:hlinkClick r:id="rId10"/>
              </a:rPr>
              <a:t>ACMG guidelines</a:t>
            </a:r>
            <a:endParaRPr lang="en-US" dirty="0" smtClean="0"/>
          </a:p>
          <a:p>
            <a:pPr lvl="2"/>
            <a:r>
              <a:rPr lang="en-US" dirty="0" smtClean="0">
                <a:hlinkClick r:id="rId11"/>
              </a:rPr>
              <a:t>Gemini</a:t>
            </a:r>
            <a:endParaRPr lang="en-US" dirty="0" smtClean="0"/>
          </a:p>
          <a:p>
            <a:pPr lvl="1"/>
            <a:r>
              <a:rPr lang="en-US" dirty="0" smtClean="0"/>
              <a:t>Somatic mutations</a:t>
            </a:r>
          </a:p>
          <a:p>
            <a:pPr lvl="2"/>
            <a:r>
              <a:rPr lang="en-US" dirty="0" smtClean="0"/>
              <a:t>By inference if the mutation is not a common polymorphism (often a weak inference</a:t>
            </a:r>
            <a:r>
              <a:rPr lang="en-US" dirty="0"/>
              <a:t>) or is a classic </a:t>
            </a:r>
            <a:r>
              <a:rPr lang="en-US" dirty="0" smtClean="0"/>
              <a:t>hotspot mutation</a:t>
            </a:r>
          </a:p>
        </p:txBody>
      </p:sp>
    </p:spTree>
    <p:extLst>
      <p:ext uri="{BB962C8B-B14F-4D97-AF65-F5344CB8AC3E}">
        <p14:creationId xmlns:p14="http://schemas.microsoft.com/office/powerpoint/2010/main" val="28804673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Somatic versus germline demonstration</a:t>
            </a:r>
            <a:endParaRPr lang="en-US" dirty="0"/>
          </a:p>
        </p:txBody>
      </p:sp>
      <p:sp>
        <p:nvSpPr>
          <p:cNvPr id="4" name="Content Placeholder 3"/>
          <p:cNvSpPr>
            <a:spLocks noGrp="1"/>
          </p:cNvSpPr>
          <p:nvPr>
            <p:ph sz="half" idx="1"/>
          </p:nvPr>
        </p:nvSpPr>
        <p:spPr>
          <a:xfrm>
            <a:off x="4458055" y="907396"/>
            <a:ext cx="4197112" cy="2155429"/>
          </a:xfrm>
        </p:spPr>
        <p:txBody>
          <a:bodyPr>
            <a:normAutofit/>
          </a:bodyPr>
          <a:lstStyle/>
          <a:p>
            <a:r>
              <a:rPr lang="en-US" sz="1800" dirty="0" smtClean="0"/>
              <a:t>Somatic mutations</a:t>
            </a:r>
          </a:p>
          <a:p>
            <a:pPr lvl="1"/>
            <a:r>
              <a:rPr lang="en-US" sz="1600" dirty="0" smtClean="0"/>
              <a:t>Occur in non-</a:t>
            </a:r>
            <a:r>
              <a:rPr lang="en-US" sz="1600" dirty="0" err="1" smtClean="0"/>
              <a:t>germline</a:t>
            </a:r>
            <a:r>
              <a:rPr lang="en-US" sz="1600" dirty="0" smtClean="0"/>
              <a:t> tissues</a:t>
            </a:r>
          </a:p>
          <a:p>
            <a:pPr lvl="2"/>
            <a:r>
              <a:rPr lang="en-US" sz="1600" dirty="0" smtClean="0"/>
              <a:t>Only tumor cells (breast, lung, blood, etc.)</a:t>
            </a:r>
          </a:p>
          <a:p>
            <a:pPr lvl="1"/>
            <a:r>
              <a:rPr lang="en-US" sz="1600" dirty="0" smtClean="0"/>
              <a:t>Non-heritable</a:t>
            </a:r>
          </a:p>
          <a:p>
            <a:pPr lvl="1"/>
            <a:r>
              <a:rPr lang="en-US" sz="1600" dirty="0" smtClean="0"/>
              <a:t>Cause of sporadic cancers</a:t>
            </a:r>
            <a:endParaRPr lang="en-US" sz="1600" dirty="0"/>
          </a:p>
        </p:txBody>
      </p:sp>
      <p:sp>
        <p:nvSpPr>
          <p:cNvPr id="5" name="Content Placeholder 4"/>
          <p:cNvSpPr>
            <a:spLocks noGrp="1"/>
          </p:cNvSpPr>
          <p:nvPr>
            <p:ph sz="half" idx="2"/>
          </p:nvPr>
        </p:nvSpPr>
        <p:spPr>
          <a:xfrm>
            <a:off x="775826" y="907396"/>
            <a:ext cx="4050688" cy="2155429"/>
          </a:xfrm>
        </p:spPr>
        <p:txBody>
          <a:bodyPr>
            <a:normAutofit/>
          </a:bodyPr>
          <a:lstStyle/>
          <a:p>
            <a:r>
              <a:rPr lang="en-US" sz="1800" dirty="0" err="1" smtClean="0"/>
              <a:t>Germline</a:t>
            </a:r>
            <a:r>
              <a:rPr lang="en-US" sz="1800" dirty="0" smtClean="0"/>
              <a:t> mutations</a:t>
            </a:r>
          </a:p>
          <a:p>
            <a:pPr lvl="1"/>
            <a:r>
              <a:rPr lang="en-US" sz="1600" dirty="0" smtClean="0"/>
              <a:t>Present in egg or sperm</a:t>
            </a:r>
          </a:p>
          <a:p>
            <a:pPr lvl="2"/>
            <a:r>
              <a:rPr lang="en-US" sz="1600" dirty="0" smtClean="0"/>
              <a:t>All cells of affected offspring</a:t>
            </a:r>
          </a:p>
          <a:p>
            <a:pPr lvl="1"/>
            <a:r>
              <a:rPr lang="en-US" sz="1600" dirty="0" smtClean="0"/>
              <a:t>Heritable</a:t>
            </a:r>
          </a:p>
          <a:p>
            <a:pPr lvl="1"/>
            <a:r>
              <a:rPr lang="en-US" sz="1600" dirty="0" smtClean="0"/>
              <a:t>Cause of familial cancers</a:t>
            </a:r>
            <a:endParaRPr lang="en-US" sz="1600" dirty="0"/>
          </a:p>
        </p:txBody>
      </p:sp>
      <p:pic>
        <p:nvPicPr>
          <p:cNvPr id="6" name="Picture 5" descr="Screen Shot 2013-11-05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022" y="2692797"/>
            <a:ext cx="7044423" cy="3402280"/>
          </a:xfrm>
          <a:prstGeom prst="rect">
            <a:avLst/>
          </a:prstGeom>
        </p:spPr>
      </p:pic>
      <p:cxnSp>
        <p:nvCxnSpPr>
          <p:cNvPr id="8" name="Straight Arrow Connector 7"/>
          <p:cNvCxnSpPr/>
          <p:nvPr/>
        </p:nvCxnSpPr>
        <p:spPr>
          <a:xfrm flipV="1">
            <a:off x="2365632"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609689"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98674" y="6054839"/>
            <a:ext cx="1133919" cy="369332"/>
          </a:xfrm>
          <a:prstGeom prst="rect">
            <a:avLst/>
          </a:prstGeom>
          <a:noFill/>
        </p:spPr>
        <p:txBody>
          <a:bodyPr wrap="none" rtlCol="0">
            <a:spAutoFit/>
          </a:bodyPr>
          <a:lstStyle/>
          <a:p>
            <a:r>
              <a:rPr lang="en-US" dirty="0" err="1" smtClean="0"/>
              <a:t>Germline</a:t>
            </a:r>
            <a:endParaRPr lang="en-US" dirty="0"/>
          </a:p>
        </p:txBody>
      </p:sp>
      <p:sp>
        <p:nvSpPr>
          <p:cNvPr id="11" name="TextBox 10"/>
          <p:cNvSpPr txBox="1"/>
          <p:nvPr/>
        </p:nvSpPr>
        <p:spPr>
          <a:xfrm>
            <a:off x="4109129" y="6054839"/>
            <a:ext cx="1004076" cy="369332"/>
          </a:xfrm>
          <a:prstGeom prst="rect">
            <a:avLst/>
          </a:prstGeom>
          <a:noFill/>
        </p:spPr>
        <p:txBody>
          <a:bodyPr wrap="none" rtlCol="0">
            <a:spAutoFit/>
          </a:bodyPr>
          <a:lstStyle/>
          <a:p>
            <a:r>
              <a:rPr lang="en-US" dirty="0" smtClean="0"/>
              <a:t>Somatic</a:t>
            </a:r>
            <a:endParaRPr lang="en-US" dirty="0"/>
          </a:p>
        </p:txBody>
      </p:sp>
      <p:sp>
        <p:nvSpPr>
          <p:cNvPr id="12"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
        <p:nvSpPr>
          <p:cNvPr id="13" name="TextBox 12"/>
          <p:cNvSpPr txBox="1"/>
          <p:nvPr/>
        </p:nvSpPr>
        <p:spPr>
          <a:xfrm>
            <a:off x="284172" y="34201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14" name="TextBox 13"/>
          <p:cNvSpPr txBox="1"/>
          <p:nvPr/>
        </p:nvSpPr>
        <p:spPr>
          <a:xfrm>
            <a:off x="284172" y="50330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15" name="Straight Connector 14"/>
          <p:cNvCxnSpPr/>
          <p:nvPr/>
        </p:nvCxnSpPr>
        <p:spPr>
          <a:xfrm>
            <a:off x="226787" y="4343401"/>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8302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positives</a:t>
            </a:r>
          </a:p>
        </p:txBody>
      </p:sp>
      <p:sp>
        <p:nvSpPr>
          <p:cNvPr id="3" name="Content Placeholder 2"/>
          <p:cNvSpPr>
            <a:spLocks noGrp="1"/>
          </p:cNvSpPr>
          <p:nvPr>
            <p:ph idx="1"/>
          </p:nvPr>
        </p:nvSpPr>
        <p:spPr/>
        <p:txBody>
          <a:bodyPr/>
          <a:lstStyle/>
          <a:p>
            <a:r>
              <a:rPr lang="en-US" dirty="0" smtClean="0"/>
              <a:t>Use IGV to examine alignments for artifacts</a:t>
            </a:r>
          </a:p>
          <a:p>
            <a:r>
              <a:rPr lang="en-US" dirty="0" smtClean="0"/>
              <a:t>Use an intersection of variant callers</a:t>
            </a:r>
          </a:p>
          <a:p>
            <a:r>
              <a:rPr lang="en-US" dirty="0" smtClean="0"/>
              <a:t>“panel of </a:t>
            </a:r>
            <a:r>
              <a:rPr lang="en-US" dirty="0" err="1" smtClean="0"/>
              <a:t>normals</a:t>
            </a:r>
            <a:r>
              <a:rPr lang="en-US" dirty="0" smtClean="0"/>
              <a:t>” analysis</a:t>
            </a:r>
          </a:p>
          <a:p>
            <a:endParaRPr lang="en-US" dirty="0" smtClean="0"/>
          </a:p>
          <a:p>
            <a:r>
              <a:rPr lang="en-US" dirty="0" smtClean="0"/>
              <a:t>Useful resources</a:t>
            </a:r>
            <a:endParaRPr lang="en-US" dirty="0"/>
          </a:p>
          <a:p>
            <a:pPr lvl="1"/>
            <a:r>
              <a:rPr lang="en-US" dirty="0" smtClean="0">
                <a:hlinkClick r:id="rId2"/>
              </a:rPr>
              <a:t>Discussion of variant callers</a:t>
            </a:r>
            <a:endParaRPr lang="en-US" dirty="0" smtClean="0"/>
          </a:p>
          <a:p>
            <a:pPr lvl="1"/>
            <a:r>
              <a:rPr lang="en-US" dirty="0">
                <a:hlinkClick r:id="rId3"/>
              </a:rPr>
              <a:t>O</a:t>
            </a:r>
            <a:r>
              <a:rPr lang="en-US" dirty="0" smtClean="0">
                <a:hlinkClick r:id="rId3"/>
              </a:rPr>
              <a:t>ptimizing tumor genome analysis</a:t>
            </a:r>
            <a:endParaRPr lang="en-US" dirty="0"/>
          </a:p>
          <a:p>
            <a:pPr lvl="1"/>
            <a:r>
              <a:rPr lang="en-US" dirty="0" smtClean="0">
                <a:hlinkClick r:id="rId4"/>
              </a:rPr>
              <a:t>Hands-on IGV tutorial</a:t>
            </a:r>
            <a:endParaRPr lang="en-US" dirty="0" smtClean="0"/>
          </a:p>
        </p:txBody>
      </p:sp>
    </p:spTree>
    <p:extLst>
      <p:ext uri="{BB962C8B-B14F-4D97-AF65-F5344CB8AC3E}">
        <p14:creationId xmlns:p14="http://schemas.microsoft.com/office/powerpoint/2010/main" val="1425829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high quality somatic variant</a:t>
            </a:r>
            <a:endParaRPr lang="en-US" dirty="0"/>
          </a:p>
        </p:txBody>
      </p:sp>
      <p:pic>
        <p:nvPicPr>
          <p:cNvPr id="4" name="Content Placeholder 3" descr="hq snv example.png"/>
          <p:cNvPicPr>
            <a:picLocks noGrp="1" noChangeAspect="1"/>
          </p:cNvPicPr>
          <p:nvPr>
            <p:ph idx="1"/>
          </p:nvPr>
        </p:nvPicPr>
        <p:blipFill>
          <a:blip r:embed="rId2">
            <a:extLst>
              <a:ext uri="{28A0092B-C50C-407E-A947-70E740481C1C}">
                <a14:useLocalDpi xmlns:a14="http://schemas.microsoft.com/office/drawing/2010/main" val="0"/>
              </a:ext>
            </a:extLst>
          </a:blip>
          <a:srcRect l="-20058" r="-20058"/>
          <a:stretch>
            <a:fillRect/>
          </a:stretch>
        </p:blipFill>
        <p:spPr/>
      </p:pic>
      <p:sp>
        <p:nvSpPr>
          <p:cNvPr id="7" name="TextBox 6"/>
          <p:cNvSpPr txBox="1"/>
          <p:nvPr/>
        </p:nvSpPr>
        <p:spPr>
          <a:xfrm>
            <a:off x="284172" y="2514600"/>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8" name="TextBox 7"/>
          <p:cNvSpPr txBox="1"/>
          <p:nvPr/>
        </p:nvSpPr>
        <p:spPr>
          <a:xfrm>
            <a:off x="284172" y="4507468"/>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9" name="Straight Connector 8"/>
          <p:cNvCxnSpPr/>
          <p:nvPr/>
        </p:nvCxnSpPr>
        <p:spPr>
          <a:xfrm>
            <a:off x="226787" y="3560234"/>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11349" y="6336268"/>
            <a:ext cx="7518217" cy="369332"/>
          </a:xfrm>
          <a:prstGeom prst="rect">
            <a:avLst/>
          </a:prstGeom>
          <a:noFill/>
        </p:spPr>
        <p:txBody>
          <a:bodyPr wrap="none" rtlCol="0">
            <a:spAutoFit/>
          </a:bodyPr>
          <a:lstStyle/>
          <a:p>
            <a:r>
              <a:rPr lang="en-US" dirty="0" smtClean="0"/>
              <a:t>This G/T variant was independently called by </a:t>
            </a:r>
            <a:r>
              <a:rPr lang="en-US" b="1" dirty="0" smtClean="0"/>
              <a:t>5</a:t>
            </a:r>
            <a:r>
              <a:rPr lang="en-US" dirty="0" smtClean="0"/>
              <a:t> somatic variant callers</a:t>
            </a:r>
          </a:p>
        </p:txBody>
      </p:sp>
    </p:spTree>
    <p:extLst>
      <p:ext uri="{BB962C8B-B14F-4D97-AF65-F5344CB8AC3E}">
        <p14:creationId xmlns:p14="http://schemas.microsoft.com/office/powerpoint/2010/main" val="5270698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q snv example.png"/>
          <p:cNvPicPr>
            <a:picLocks noGrp="1" noChangeAspect="1"/>
          </p:cNvPicPr>
          <p:nvPr>
            <p:ph idx="1"/>
          </p:nvPr>
        </p:nvPicPr>
        <p:blipFill>
          <a:blip r:embed="rId2">
            <a:extLst>
              <a:ext uri="{28A0092B-C50C-407E-A947-70E740481C1C}">
                <a14:useLocalDpi xmlns:a14="http://schemas.microsoft.com/office/drawing/2010/main" val="0"/>
              </a:ext>
            </a:extLst>
          </a:blip>
          <a:srcRect l="-19709" r="-19709"/>
          <a:stretch>
            <a:fillRect/>
          </a:stretch>
        </p:blipFill>
        <p:spPr/>
      </p:pic>
      <p:sp>
        <p:nvSpPr>
          <p:cNvPr id="2" name="Title 1"/>
          <p:cNvSpPr>
            <a:spLocks noGrp="1"/>
          </p:cNvSpPr>
          <p:nvPr>
            <p:ph type="title"/>
          </p:nvPr>
        </p:nvSpPr>
        <p:spPr/>
        <p:txBody>
          <a:bodyPr/>
          <a:lstStyle/>
          <a:p>
            <a:r>
              <a:rPr lang="en-US" dirty="0" smtClean="0"/>
              <a:t>Example of a low quality somatic variant</a:t>
            </a:r>
            <a:endParaRPr lang="en-US" dirty="0"/>
          </a:p>
        </p:txBody>
      </p:sp>
      <p:sp>
        <p:nvSpPr>
          <p:cNvPr id="7" name="TextBox 6"/>
          <p:cNvSpPr txBox="1"/>
          <p:nvPr/>
        </p:nvSpPr>
        <p:spPr>
          <a:xfrm>
            <a:off x="284172" y="2514600"/>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8" name="TextBox 7"/>
          <p:cNvSpPr txBox="1"/>
          <p:nvPr/>
        </p:nvSpPr>
        <p:spPr>
          <a:xfrm>
            <a:off x="284172" y="4507468"/>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9" name="Straight Connector 8"/>
          <p:cNvCxnSpPr/>
          <p:nvPr/>
        </p:nvCxnSpPr>
        <p:spPr>
          <a:xfrm>
            <a:off x="226787" y="3560234"/>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5802" y="6336268"/>
            <a:ext cx="6931893" cy="369332"/>
          </a:xfrm>
          <a:prstGeom prst="rect">
            <a:avLst/>
          </a:prstGeom>
          <a:noFill/>
        </p:spPr>
        <p:txBody>
          <a:bodyPr wrap="none" rtlCol="0">
            <a:spAutoFit/>
          </a:bodyPr>
          <a:lstStyle/>
          <a:p>
            <a:r>
              <a:rPr lang="en-US" dirty="0" smtClean="0"/>
              <a:t>This G/A variant was called by only </a:t>
            </a:r>
            <a:r>
              <a:rPr lang="en-US" b="1" dirty="0" smtClean="0"/>
              <a:t>1 </a:t>
            </a:r>
            <a:r>
              <a:rPr lang="en-US" dirty="0" smtClean="0"/>
              <a:t>of 5 somatic variant callers</a:t>
            </a:r>
          </a:p>
        </p:txBody>
      </p:sp>
    </p:spTree>
    <p:extLst>
      <p:ext uri="{BB962C8B-B14F-4D97-AF65-F5344CB8AC3E}">
        <p14:creationId xmlns:p14="http://schemas.microsoft.com/office/powerpoint/2010/main" val="390777017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Variant allele frequency (VAF)</a:t>
            </a:r>
            <a:endParaRPr lang="en-US" dirty="0"/>
          </a:p>
        </p:txBody>
      </p:sp>
      <p:pic>
        <p:nvPicPr>
          <p:cNvPr id="5" name="Content Placeholder 4" descr="Screen Shot 2013-11-04 at 7.10.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1" r="-851"/>
          <a:stretch/>
        </p:blipFill>
        <p:spPr>
          <a:xfrm>
            <a:off x="317501" y="1338816"/>
            <a:ext cx="6783917" cy="4651633"/>
          </a:xfrm>
        </p:spPr>
      </p:pic>
      <p:sp>
        <p:nvSpPr>
          <p:cNvPr id="38"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
        <p:nvSpPr>
          <p:cNvPr id="3" name="TextBox 2"/>
          <p:cNvSpPr txBox="1"/>
          <p:nvPr/>
        </p:nvSpPr>
        <p:spPr>
          <a:xfrm>
            <a:off x="391583" y="29220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39" name="TextBox 38"/>
          <p:cNvSpPr txBox="1"/>
          <p:nvPr/>
        </p:nvSpPr>
        <p:spPr>
          <a:xfrm>
            <a:off x="391583" y="45349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6" name="Straight Connector 5"/>
          <p:cNvCxnSpPr/>
          <p:nvPr/>
        </p:nvCxnSpPr>
        <p:spPr>
          <a:xfrm>
            <a:off x="226787" y="3831167"/>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062440" y="2928643"/>
            <a:ext cx="1818076" cy="369332"/>
          </a:xfrm>
          <a:prstGeom prst="rect">
            <a:avLst/>
          </a:prstGeom>
          <a:noFill/>
        </p:spPr>
        <p:txBody>
          <a:bodyPr wrap="none" rtlCol="0">
            <a:spAutoFit/>
          </a:bodyPr>
          <a:lstStyle/>
          <a:p>
            <a:r>
              <a:rPr lang="en-US" dirty="0" smtClean="0"/>
              <a:t>VAF = 0/20 = 0%</a:t>
            </a:r>
            <a:endParaRPr lang="en-US" dirty="0"/>
          </a:p>
        </p:txBody>
      </p:sp>
      <p:sp>
        <p:nvSpPr>
          <p:cNvPr id="45" name="TextBox 44"/>
          <p:cNvSpPr txBox="1"/>
          <p:nvPr/>
        </p:nvSpPr>
        <p:spPr>
          <a:xfrm>
            <a:off x="6649563" y="995819"/>
            <a:ext cx="2441744" cy="276999"/>
          </a:xfrm>
          <a:prstGeom prst="rect">
            <a:avLst/>
          </a:prstGeom>
          <a:noFill/>
        </p:spPr>
        <p:txBody>
          <a:bodyPr wrap="none" rtlCol="0">
            <a:spAutoFit/>
          </a:bodyPr>
          <a:lstStyle/>
          <a:p>
            <a:r>
              <a:rPr lang="en-US" sz="1200" dirty="0" smtClean="0"/>
              <a:t>VAF = Variant reads / Total reads</a:t>
            </a:r>
            <a:endParaRPr lang="en-US" sz="1200" dirty="0"/>
          </a:p>
        </p:txBody>
      </p:sp>
      <p:sp>
        <p:nvSpPr>
          <p:cNvPr id="46" name="TextBox 45"/>
          <p:cNvSpPr txBox="1"/>
          <p:nvPr/>
        </p:nvSpPr>
        <p:spPr>
          <a:xfrm>
            <a:off x="7062442" y="4547067"/>
            <a:ext cx="2060179" cy="369332"/>
          </a:xfrm>
          <a:prstGeom prst="rect">
            <a:avLst/>
          </a:prstGeom>
          <a:noFill/>
        </p:spPr>
        <p:txBody>
          <a:bodyPr wrap="none" rtlCol="0">
            <a:spAutoFit/>
          </a:bodyPr>
          <a:lstStyle/>
          <a:p>
            <a:r>
              <a:rPr lang="en-US" dirty="0" smtClean="0"/>
              <a:t>VAF = 14/20 = 70%</a:t>
            </a:r>
            <a:endParaRPr lang="en-US" dirty="0"/>
          </a:p>
        </p:txBody>
      </p:sp>
      <p:sp>
        <p:nvSpPr>
          <p:cNvPr id="12" name="TextBox 11"/>
          <p:cNvSpPr txBox="1"/>
          <p:nvPr/>
        </p:nvSpPr>
        <p:spPr>
          <a:xfrm>
            <a:off x="267685" y="6040249"/>
            <a:ext cx="7934659" cy="523220"/>
          </a:xfrm>
          <a:prstGeom prst="rect">
            <a:avLst/>
          </a:prstGeom>
          <a:noFill/>
        </p:spPr>
        <p:txBody>
          <a:bodyPr wrap="square" rtlCol="0">
            <a:spAutoFit/>
          </a:bodyPr>
          <a:lstStyle/>
          <a:p>
            <a:r>
              <a:rPr lang="en-US" sz="1400" dirty="0" smtClean="0"/>
              <a:t>A heterozygous variant is expected to have VAF = 50%.  Often not true due to sample purity, tumor heterogeneity, sampling error, alignment issues, copy number variation, etc. </a:t>
            </a:r>
            <a:endParaRPr lang="en-US" sz="1400" dirty="0"/>
          </a:p>
        </p:txBody>
      </p:sp>
    </p:spTree>
    <p:extLst>
      <p:ext uri="{BB962C8B-B14F-4D97-AF65-F5344CB8AC3E}">
        <p14:creationId xmlns:p14="http://schemas.microsoft.com/office/powerpoint/2010/main" val="6978222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smtClean="0"/>
              <a:t>Dominant clone vs. sub-clonal (and driver vs. passenger)</a:t>
            </a:r>
            <a:endParaRPr lang="en-US" dirty="0"/>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smtClean="0"/>
              <a:t>Read coverage (X)</a:t>
            </a:r>
            <a:endParaRPr lang="en-US" dirty="0"/>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smtClean="0"/>
              <a:t>Proportion</a:t>
            </a:r>
            <a:endParaRPr lang="en-US" dirty="0"/>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smtClean="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smtClean="0"/>
              <a:t>NF1</a:t>
            </a:r>
            <a:endParaRPr lang="en-US" dirty="0"/>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Tree>
    <p:extLst>
      <p:ext uri="{BB962C8B-B14F-4D97-AF65-F5344CB8AC3E}">
        <p14:creationId xmlns:p14="http://schemas.microsoft.com/office/powerpoint/2010/main" val="40731379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a:t>
            </a:r>
            <a:r>
              <a:rPr lang="en-US" dirty="0" smtClean="0"/>
              <a:t>function vs</a:t>
            </a:r>
            <a:r>
              <a:rPr lang="en-US" dirty="0"/>
              <a:t>. Loss-of-function</a:t>
            </a:r>
          </a:p>
        </p:txBody>
      </p:sp>
      <p:sp>
        <p:nvSpPr>
          <p:cNvPr id="3" name="Content Placeholder 2"/>
          <p:cNvSpPr>
            <a:spLocks noGrp="1"/>
          </p:cNvSpPr>
          <p:nvPr>
            <p:ph idx="1"/>
          </p:nvPr>
        </p:nvSpPr>
        <p:spPr/>
        <p:txBody>
          <a:bodyPr>
            <a:normAutofit fontScale="92500" lnSpcReduction="10000"/>
          </a:bodyPr>
          <a:lstStyle/>
          <a:p>
            <a:r>
              <a:rPr lang="en-US" dirty="0" smtClean="0"/>
              <a:t>Gain-of-function and loss-of-function generally refer to a change in specific function of a gene product (protein or RNA</a:t>
            </a:r>
            <a:r>
              <a:rPr lang="en-US" dirty="0"/>
              <a:t>) leading to a phenotypic effect</a:t>
            </a:r>
            <a:endParaRPr lang="en-US" dirty="0" smtClean="0"/>
          </a:p>
          <a:p>
            <a:pPr lvl="1"/>
            <a:r>
              <a:rPr lang="en-US" dirty="0" smtClean="0"/>
              <a:t>Loss-of-function implies that a normal gene function is no longer possible</a:t>
            </a:r>
          </a:p>
          <a:p>
            <a:pPr lvl="2"/>
            <a:r>
              <a:rPr lang="en-US" dirty="0" smtClean="0"/>
              <a:t>Many random mutations can lead to inactivation</a:t>
            </a:r>
          </a:p>
          <a:p>
            <a:pPr lvl="2"/>
            <a:r>
              <a:rPr lang="en-US" dirty="0" smtClean="0"/>
              <a:t>Manifests in mutation data as scattered across the length of the gene and may be frameshift, nonsense, and splice site mutations</a:t>
            </a:r>
          </a:p>
          <a:p>
            <a:pPr lvl="1"/>
            <a:r>
              <a:rPr lang="en-US" dirty="0" smtClean="0"/>
              <a:t>Gain-of-function implies an increased or new gene function</a:t>
            </a:r>
          </a:p>
          <a:p>
            <a:pPr lvl="2"/>
            <a:r>
              <a:rPr lang="en-US" dirty="0" smtClean="0"/>
              <a:t>There are far fewer ways to create an activating mutation</a:t>
            </a:r>
          </a:p>
          <a:p>
            <a:pPr lvl="2"/>
            <a:r>
              <a:rPr lang="en-US" dirty="0"/>
              <a:t>These tend to have dominant </a:t>
            </a:r>
            <a:r>
              <a:rPr lang="en-US" dirty="0" smtClean="0"/>
              <a:t>phenotypes</a:t>
            </a:r>
          </a:p>
          <a:p>
            <a:pPr lvl="2"/>
            <a:r>
              <a:rPr lang="en-US" dirty="0" smtClean="0"/>
              <a:t>Manifest </a:t>
            </a:r>
            <a:r>
              <a:rPr lang="en-US" dirty="0"/>
              <a:t>in mutation data as “hotspots</a:t>
            </a:r>
            <a:r>
              <a:rPr lang="en-US" dirty="0" smtClean="0"/>
              <a:t>”</a:t>
            </a:r>
          </a:p>
          <a:p>
            <a:pPr lvl="2"/>
            <a:r>
              <a:rPr lang="en-US" dirty="0" smtClean="0"/>
              <a:t>Usually missense mutations</a:t>
            </a:r>
          </a:p>
          <a:p>
            <a:r>
              <a:rPr lang="en-US" dirty="0" smtClean="0"/>
              <a:t>The pattern of *</a:t>
            </a:r>
            <a:r>
              <a:rPr lang="en-US" b="1" dirty="0" smtClean="0"/>
              <a:t>recurrence</a:t>
            </a:r>
            <a:r>
              <a:rPr lang="en-US" dirty="0" smtClean="0"/>
              <a:t>* can be a powerful hint for distinguishing activating vs. inactivating mutations.</a:t>
            </a:r>
            <a:endParaRPr lang="en-US" dirty="0"/>
          </a:p>
        </p:txBody>
      </p:sp>
    </p:spTree>
    <p:extLst>
      <p:ext uri="{BB962C8B-B14F-4D97-AF65-F5344CB8AC3E}">
        <p14:creationId xmlns:p14="http://schemas.microsoft.com/office/powerpoint/2010/main" val="3343778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Gain-of-function vs. Loss-of-function</a:t>
            </a:r>
          </a:p>
        </p:txBody>
      </p:sp>
      <p:pic>
        <p:nvPicPr>
          <p:cNvPr id="4" name="Content Placeholder 3" descr="ProteinPaint Cosmic TP53.png"/>
          <p:cNvPicPr>
            <a:picLocks noGrp="1" noChangeAspect="1"/>
          </p:cNvPicPr>
          <p:nvPr>
            <p:ph idx="1"/>
          </p:nvPr>
        </p:nvPicPr>
        <p:blipFill>
          <a:blip r:embed="rId2">
            <a:extLst>
              <a:ext uri="{28A0092B-C50C-407E-A947-70E740481C1C}">
                <a14:useLocalDpi xmlns:a14="http://schemas.microsoft.com/office/drawing/2010/main" val="0"/>
              </a:ext>
            </a:extLst>
          </a:blip>
          <a:srcRect t="-1380" b="-1380"/>
          <a:stretch>
            <a:fillRect/>
          </a:stretch>
        </p:blipFill>
        <p:spPr/>
      </p:pic>
      <p:sp>
        <p:nvSpPr>
          <p:cNvPr id="5" name="TextBox 4"/>
          <p:cNvSpPr txBox="1"/>
          <p:nvPr/>
        </p:nvSpPr>
        <p:spPr>
          <a:xfrm>
            <a:off x="228600" y="6336268"/>
            <a:ext cx="7514384" cy="369332"/>
          </a:xfrm>
          <a:prstGeom prst="rect">
            <a:avLst/>
          </a:prstGeom>
          <a:noFill/>
        </p:spPr>
        <p:txBody>
          <a:bodyPr wrap="none" rtlCol="0">
            <a:spAutoFit/>
          </a:bodyPr>
          <a:lstStyle/>
          <a:p>
            <a:r>
              <a:rPr lang="en-US" dirty="0" smtClean="0">
                <a:hlinkClick r:id="rId3"/>
              </a:rPr>
              <a:t>TP53</a:t>
            </a:r>
            <a:r>
              <a:rPr lang="en-US" dirty="0" smtClean="0"/>
              <a:t>: Recurrence pattern and mutation types suggest </a:t>
            </a:r>
            <a:r>
              <a:rPr lang="en-US" b="1" dirty="0" smtClean="0"/>
              <a:t>loss-of-function</a:t>
            </a:r>
            <a:endParaRPr lang="en-US" b="1" dirty="0"/>
          </a:p>
        </p:txBody>
      </p:sp>
    </p:spTree>
    <p:extLst>
      <p:ext uri="{BB962C8B-B14F-4D97-AF65-F5344CB8AC3E}">
        <p14:creationId xmlns:p14="http://schemas.microsoft.com/office/powerpoint/2010/main" val="280816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Gain-of-function vs. Loss-of-function</a:t>
            </a:r>
          </a:p>
        </p:txBody>
      </p:sp>
      <p:sp>
        <p:nvSpPr>
          <p:cNvPr id="5" name="TextBox 4"/>
          <p:cNvSpPr txBox="1"/>
          <p:nvPr/>
        </p:nvSpPr>
        <p:spPr>
          <a:xfrm>
            <a:off x="228600" y="6336268"/>
            <a:ext cx="7570402" cy="369332"/>
          </a:xfrm>
          <a:prstGeom prst="rect">
            <a:avLst/>
          </a:prstGeom>
          <a:noFill/>
        </p:spPr>
        <p:txBody>
          <a:bodyPr wrap="none" rtlCol="0">
            <a:spAutoFit/>
          </a:bodyPr>
          <a:lstStyle/>
          <a:p>
            <a:r>
              <a:rPr lang="en-US" dirty="0" smtClean="0">
                <a:hlinkClick r:id="rId2"/>
              </a:rPr>
              <a:t>KRAS</a:t>
            </a:r>
            <a:r>
              <a:rPr lang="en-US" dirty="0" smtClean="0"/>
              <a:t>: Recurrence pattern and mutation types suggest </a:t>
            </a:r>
            <a:r>
              <a:rPr lang="en-US" b="1" dirty="0" smtClean="0"/>
              <a:t>gain-of-function</a:t>
            </a:r>
            <a:endParaRPr lang="en-US" b="1" dirty="0"/>
          </a:p>
        </p:txBody>
      </p:sp>
      <p:pic>
        <p:nvPicPr>
          <p:cNvPr id="6" name="Content Placeholder 5" descr="ProteinPaint Cosmic KRAS.png"/>
          <p:cNvPicPr>
            <a:picLocks noGrp="1" noChangeAspect="1"/>
          </p:cNvPicPr>
          <p:nvPr>
            <p:ph idx="1"/>
          </p:nvPr>
        </p:nvPicPr>
        <p:blipFill>
          <a:blip r:embed="rId3">
            <a:extLst>
              <a:ext uri="{28A0092B-C50C-407E-A947-70E740481C1C}">
                <a14:useLocalDpi xmlns:a14="http://schemas.microsoft.com/office/drawing/2010/main" val="0"/>
              </a:ext>
            </a:extLst>
          </a:blip>
          <a:srcRect l="-10380" r="-10380"/>
          <a:stretch>
            <a:fillRect/>
          </a:stretch>
        </p:blipFill>
        <p:spPr/>
      </p:pic>
    </p:spTree>
    <p:extLst>
      <p:ext uri="{BB962C8B-B14F-4D97-AF65-F5344CB8AC3E}">
        <p14:creationId xmlns:p14="http://schemas.microsoft.com/office/powerpoint/2010/main" val="1571540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Gain-of-function “hotspots” may be missed in 2D but seen in 3D models of protein structure</a:t>
            </a:r>
            <a:endParaRPr lang="en-US" dirty="0"/>
          </a:p>
        </p:txBody>
      </p:sp>
      <p:pic>
        <p:nvPicPr>
          <p:cNvPr id="6" name="Picture 5" descr="Mutation 3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81545"/>
            <a:ext cx="7632700" cy="3479800"/>
          </a:xfrm>
          <a:prstGeom prst="rect">
            <a:avLst/>
          </a:prstGeom>
        </p:spPr>
      </p:pic>
      <p:sp>
        <p:nvSpPr>
          <p:cNvPr id="8" name="TextBox 7"/>
          <p:cNvSpPr txBox="1"/>
          <p:nvPr/>
        </p:nvSpPr>
        <p:spPr>
          <a:xfrm>
            <a:off x="533400" y="5257800"/>
            <a:ext cx="8001000" cy="1477328"/>
          </a:xfrm>
          <a:prstGeom prst="rect">
            <a:avLst/>
          </a:prstGeom>
          <a:noFill/>
        </p:spPr>
        <p:txBody>
          <a:bodyPr wrap="square" rtlCol="0">
            <a:spAutoFit/>
          </a:bodyPr>
          <a:lstStyle/>
          <a:p>
            <a:r>
              <a:rPr lang="en-US" dirty="0" smtClean="0"/>
              <a:t>From: </a:t>
            </a:r>
            <a:r>
              <a:rPr lang="en-US" dirty="0" smtClean="0">
                <a:hlinkClick r:id="rId3"/>
              </a:rPr>
              <a:t>Mutation3D</a:t>
            </a:r>
            <a:r>
              <a:rPr lang="en-US" dirty="0" smtClean="0"/>
              <a:t> website.</a:t>
            </a:r>
          </a:p>
          <a:p>
            <a:endParaRPr lang="en-US" dirty="0" smtClean="0"/>
          </a:p>
          <a:p>
            <a:r>
              <a:rPr lang="en-US" dirty="0" smtClean="0"/>
              <a:t>For a more detailed discussion of relevant tools: </a:t>
            </a:r>
            <a:r>
              <a:rPr lang="en-US" dirty="0" smtClean="0">
                <a:hlinkClick r:id="rId4"/>
              </a:rPr>
              <a:t>Finding </a:t>
            </a:r>
            <a:r>
              <a:rPr lang="en-US" dirty="0">
                <a:hlinkClick r:id="rId4"/>
              </a:rPr>
              <a:t>Mutation Hotspot At </a:t>
            </a:r>
            <a:r>
              <a:rPr lang="en-US" dirty="0" smtClean="0">
                <a:hlinkClick r:id="rId4"/>
              </a:rPr>
              <a:t>Level </a:t>
            </a:r>
            <a:r>
              <a:rPr lang="en-US" dirty="0">
                <a:hlinkClick r:id="rId4"/>
              </a:rPr>
              <a:t>Of Amino Acid By Spatial Proximity In Protein Structures</a:t>
            </a:r>
            <a:r>
              <a:rPr lang="en-US" dirty="0"/>
              <a:t> </a:t>
            </a:r>
          </a:p>
        </p:txBody>
      </p:sp>
    </p:spTree>
    <p:extLst>
      <p:ext uri="{BB962C8B-B14F-4D97-AF65-F5344CB8AC3E}">
        <p14:creationId xmlns:p14="http://schemas.microsoft.com/office/powerpoint/2010/main" val="150279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vs. </a:t>
            </a:r>
            <a:r>
              <a:rPr lang="en-US" dirty="0" smtClean="0"/>
              <a:t>random/background mutation</a:t>
            </a:r>
            <a:endParaRPr lang="en-US" dirty="0"/>
          </a:p>
        </p:txBody>
      </p:sp>
      <p:sp>
        <p:nvSpPr>
          <p:cNvPr id="3" name="Content Placeholder 2"/>
          <p:cNvSpPr>
            <a:spLocks noGrp="1"/>
          </p:cNvSpPr>
          <p:nvPr>
            <p:ph idx="1"/>
          </p:nvPr>
        </p:nvSpPr>
        <p:spPr/>
        <p:txBody>
          <a:bodyPr/>
          <a:lstStyle/>
          <a:p>
            <a:r>
              <a:rPr lang="en-US" dirty="0" smtClean="0"/>
              <a:t>Recurrent mutation of a gene or pathway can imply functional relevance of that gene/pathway</a:t>
            </a:r>
          </a:p>
          <a:p>
            <a:r>
              <a:rPr lang="en-US" dirty="0" smtClean="0"/>
              <a:t>Particular somatic mutations that are recurrent (e.g. BRAF V600E) can imply an activating mutation</a:t>
            </a:r>
          </a:p>
          <a:p>
            <a:r>
              <a:rPr lang="en-US" dirty="0" smtClean="0"/>
              <a:t>One of the most basic (but fruitful) goals of large scale tumor genome sequencing projects has been to look for these patterns of recurrence</a:t>
            </a:r>
          </a:p>
          <a:p>
            <a:pPr lvl="1"/>
            <a:r>
              <a:rPr lang="en-US" dirty="0" smtClean="0"/>
              <a:t>Since random/background mutation rates can be very high in some tumors, determining whether an observed level/pattern of recurrence is </a:t>
            </a:r>
            <a:r>
              <a:rPr lang="en-US" b="1" dirty="0" smtClean="0"/>
              <a:t>significant</a:t>
            </a:r>
            <a:r>
              <a:rPr lang="en-US" dirty="0" smtClean="0"/>
              <a:t> is important</a:t>
            </a:r>
          </a:p>
          <a:p>
            <a:pPr lvl="1"/>
            <a:r>
              <a:rPr lang="en-US" dirty="0" smtClean="0"/>
              <a:t>Overall mutation burden, gene size, pathway size, systematic artifacts, and other factors complicate this goal</a:t>
            </a:r>
            <a:endParaRPr lang="en-US" dirty="0"/>
          </a:p>
        </p:txBody>
      </p:sp>
    </p:spTree>
    <p:extLst>
      <p:ext uri="{BB962C8B-B14F-4D97-AF65-F5344CB8AC3E}">
        <p14:creationId xmlns:p14="http://schemas.microsoft.com/office/powerpoint/2010/main" val="3019354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smtClean="0"/>
              <a:t>So far, TCGA and ICGC have sequenced 1000s of exomes, 100s of whole genomes, and surveyed the landscape of mutated genes for 40 cancer types</a:t>
            </a:r>
            <a:endParaRPr lang="en-US" sz="1800" dirty="0"/>
          </a:p>
        </p:txBody>
      </p:sp>
      <p:sp>
        <p:nvSpPr>
          <p:cNvPr id="3" name="Rectangle 2"/>
          <p:cNvSpPr/>
          <p:nvPr/>
        </p:nvSpPr>
        <p:spPr>
          <a:xfrm>
            <a:off x="381000" y="6248400"/>
            <a:ext cx="2430210" cy="369332"/>
          </a:xfrm>
          <a:prstGeom prst="rect">
            <a:avLst/>
          </a:prstGeom>
        </p:spPr>
        <p:txBody>
          <a:bodyPr wrap="none">
            <a:spAutoFit/>
          </a:bodyPr>
          <a:lstStyle/>
          <a:p>
            <a:r>
              <a:rPr lang="en-US" dirty="0">
                <a:hlinkClick r:id="rId2"/>
              </a:rPr>
              <a:t>https://dcc.icgc.org</a:t>
            </a:r>
            <a:r>
              <a:rPr lang="en-US" dirty="0" smtClean="0">
                <a:hlinkClick r:id="rId2"/>
              </a:rPr>
              <a:t>/</a:t>
            </a:r>
            <a:r>
              <a:rPr lang="en-US" dirty="0" smtClean="0"/>
              <a:t> </a:t>
            </a:r>
            <a:endParaRPr lang="en-US" dirty="0"/>
          </a:p>
        </p:txBody>
      </p:sp>
      <p:pic>
        <p:nvPicPr>
          <p:cNvPr id="5" name="Content Placeholder 4" descr="Screen Shot 2017-03-08 at 2.26.18 PM.png"/>
          <p:cNvPicPr>
            <a:picLocks noGrp="1" noChangeAspect="1"/>
          </p:cNvPicPr>
          <p:nvPr>
            <p:ph idx="1"/>
          </p:nvPr>
        </p:nvPicPr>
        <p:blipFill>
          <a:blip r:embed="rId3">
            <a:extLst>
              <a:ext uri="{28A0092B-C50C-407E-A947-70E740481C1C}">
                <a14:useLocalDpi xmlns:a14="http://schemas.microsoft.com/office/drawing/2010/main" val="0"/>
              </a:ext>
            </a:extLst>
          </a:blip>
          <a:srcRect t="-15200" b="-15200"/>
          <a:stretch>
            <a:fillRect/>
          </a:stretch>
        </p:blipFill>
        <p:spPr/>
      </p:pic>
    </p:spTree>
    <p:extLst>
      <p:ext uri="{BB962C8B-B14F-4D97-AF65-F5344CB8AC3E}">
        <p14:creationId xmlns:p14="http://schemas.microsoft.com/office/powerpoint/2010/main" val="65286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cancer mutation data portals</a:t>
            </a:r>
            <a:endParaRPr lang="en-US" dirty="0"/>
          </a:p>
        </p:txBody>
      </p:sp>
      <p:sp>
        <p:nvSpPr>
          <p:cNvPr id="3" name="Content Placeholder 2"/>
          <p:cNvSpPr>
            <a:spLocks noGrp="1"/>
          </p:cNvSpPr>
          <p:nvPr>
            <p:ph idx="1"/>
          </p:nvPr>
        </p:nvSpPr>
        <p:spPr/>
        <p:txBody>
          <a:bodyPr/>
          <a:lstStyle/>
          <a:p>
            <a:r>
              <a:rPr lang="en-US" dirty="0" smtClean="0"/>
              <a:t>Many, many resources</a:t>
            </a:r>
          </a:p>
          <a:p>
            <a:r>
              <a:rPr lang="en-US" dirty="0" smtClean="0"/>
              <a:t>Some of the resources that we find most useful</a:t>
            </a:r>
          </a:p>
          <a:p>
            <a:pPr lvl="1"/>
            <a:r>
              <a:rPr lang="en-US" dirty="0" smtClean="0">
                <a:hlinkClick r:id="rId2"/>
              </a:rPr>
              <a:t>Genomic data commons</a:t>
            </a:r>
            <a:endParaRPr lang="en-US" dirty="0" smtClean="0"/>
          </a:p>
          <a:p>
            <a:pPr lvl="1"/>
            <a:r>
              <a:rPr lang="en-US" dirty="0" smtClean="0">
                <a:hlinkClick r:id="rId3"/>
              </a:rPr>
              <a:t>ICGC data portal</a:t>
            </a:r>
            <a:endParaRPr lang="en-US" dirty="0" smtClean="0"/>
          </a:p>
          <a:p>
            <a:pPr lvl="1"/>
            <a:r>
              <a:rPr lang="en-US" dirty="0" smtClean="0">
                <a:hlinkClick r:id="rId4"/>
              </a:rPr>
              <a:t>cBioPortal</a:t>
            </a:r>
            <a:r>
              <a:rPr lang="en-US" dirty="0" smtClean="0"/>
              <a:t> (</a:t>
            </a:r>
            <a:r>
              <a:rPr lang="en-US" dirty="0" err="1" smtClean="0">
                <a:hlinkClick r:id="rId5"/>
              </a:rPr>
              <a:t>OncoPrinter</a:t>
            </a:r>
            <a:r>
              <a:rPr lang="en-US" dirty="0" smtClean="0"/>
              <a:t> &amp; </a:t>
            </a:r>
            <a:r>
              <a:rPr lang="en-US" dirty="0" err="1" smtClean="0">
                <a:hlinkClick r:id="rId6"/>
              </a:rPr>
              <a:t>MutationMapper</a:t>
            </a:r>
            <a:r>
              <a:rPr lang="en-US" dirty="0" smtClean="0"/>
              <a:t>)</a:t>
            </a:r>
          </a:p>
          <a:p>
            <a:pPr lvl="1"/>
            <a:r>
              <a:rPr lang="en-US" dirty="0" smtClean="0">
                <a:hlinkClick r:id="rId7"/>
              </a:rPr>
              <a:t>Cosmic</a:t>
            </a:r>
            <a:endParaRPr lang="en-US" dirty="0" smtClean="0"/>
          </a:p>
          <a:p>
            <a:pPr lvl="1"/>
            <a:r>
              <a:rPr lang="en-US" dirty="0" smtClean="0">
                <a:hlinkClick r:id="rId8"/>
              </a:rPr>
              <a:t>TCGA data portal</a:t>
            </a:r>
            <a:endParaRPr lang="en-US" dirty="0" smtClean="0"/>
          </a:p>
          <a:p>
            <a:pPr lvl="1"/>
            <a:r>
              <a:rPr lang="en-US" dirty="0" smtClean="0">
                <a:hlinkClick r:id="rId9"/>
              </a:rPr>
              <a:t>St. Jude pediatric cancer portal</a:t>
            </a:r>
            <a:r>
              <a:rPr lang="en-US" dirty="0" smtClean="0"/>
              <a:t> (</a:t>
            </a:r>
            <a:r>
              <a:rPr lang="en-US" dirty="0" err="1" smtClean="0">
                <a:hlinkClick r:id="rId10"/>
              </a:rPr>
              <a:t>ProteinPaint</a:t>
            </a:r>
            <a:r>
              <a:rPr lang="en-US" dirty="0" smtClean="0"/>
              <a:t>)</a:t>
            </a:r>
          </a:p>
          <a:p>
            <a:pPr marL="342900" lvl="1" indent="-342900"/>
            <a:endParaRPr lang="en-US" dirty="0" smtClean="0"/>
          </a:p>
          <a:p>
            <a:pPr marL="342900" lvl="1" indent="-342900"/>
            <a:r>
              <a:rPr lang="en-US" dirty="0" smtClean="0"/>
              <a:t>We </a:t>
            </a:r>
            <a:r>
              <a:rPr lang="en-US" dirty="0"/>
              <a:t>track (blog about) these </a:t>
            </a:r>
            <a:r>
              <a:rPr lang="en-US" dirty="0" smtClean="0"/>
              <a:t>resources as they develop (on </a:t>
            </a:r>
            <a:r>
              <a:rPr lang="en-US" dirty="0" err="1"/>
              <a:t>BioStars</a:t>
            </a:r>
            <a:r>
              <a:rPr lang="en-US" dirty="0"/>
              <a:t> </a:t>
            </a:r>
            <a:r>
              <a:rPr lang="en-US" dirty="0" smtClean="0">
                <a:hlinkClick r:id="rId11"/>
              </a:rPr>
              <a:t>here</a:t>
            </a:r>
            <a:r>
              <a:rPr lang="en-US" dirty="0"/>
              <a:t>)</a:t>
            </a:r>
            <a:r>
              <a:rPr lang="en-US" dirty="0" smtClean="0"/>
              <a:t>.</a:t>
            </a:r>
            <a:endParaRPr lang="en-US" dirty="0"/>
          </a:p>
        </p:txBody>
      </p:sp>
    </p:spTree>
    <p:extLst>
      <p:ext uri="{BB962C8B-B14F-4D97-AF65-F5344CB8AC3E}">
        <p14:creationId xmlns:p14="http://schemas.microsoft.com/office/powerpoint/2010/main" val="384911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‘waterfall’ plot is one way to visualize the pattern of recurrence in a cohort</a:t>
            </a:r>
            <a:endParaRPr lang="en-US" dirty="0"/>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712739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Deleterious vs. </a:t>
            </a:r>
            <a:r>
              <a:rPr lang="en-US" dirty="0" smtClean="0"/>
              <a:t>tolerated (functional vs. non-functional)</a:t>
            </a:r>
            <a:endParaRPr lang="en-US" dirty="0"/>
          </a:p>
        </p:txBody>
      </p:sp>
      <p:sp>
        <p:nvSpPr>
          <p:cNvPr id="3" name="Content Placeholder 2"/>
          <p:cNvSpPr>
            <a:spLocks noGrp="1"/>
          </p:cNvSpPr>
          <p:nvPr>
            <p:ph idx="1"/>
          </p:nvPr>
        </p:nvSpPr>
        <p:spPr/>
        <p:txBody>
          <a:bodyPr/>
          <a:lstStyle/>
          <a:p>
            <a:r>
              <a:rPr lang="en-US" dirty="0" smtClean="0"/>
              <a:t>Many tools/resources attempt to classify variants as “deleterious” vs. “tolerated” (aka “benign”)</a:t>
            </a:r>
          </a:p>
          <a:p>
            <a:pPr lvl="1"/>
            <a:r>
              <a:rPr lang="en-US" dirty="0" smtClean="0"/>
              <a:t>E.g. Sift, </a:t>
            </a:r>
            <a:r>
              <a:rPr lang="en-US" dirty="0" err="1" smtClean="0"/>
              <a:t>PolyPhen</a:t>
            </a:r>
            <a:r>
              <a:rPr lang="en-US" dirty="0" smtClean="0"/>
              <a:t>, </a:t>
            </a:r>
            <a:r>
              <a:rPr lang="en-US" dirty="0" err="1" smtClean="0"/>
              <a:t>Condel</a:t>
            </a:r>
            <a:r>
              <a:rPr lang="en-US" dirty="0" smtClean="0"/>
              <a:t>, </a:t>
            </a:r>
            <a:r>
              <a:rPr lang="en-US" dirty="0" smtClean="0">
                <a:hlinkClick r:id="rId2"/>
              </a:rPr>
              <a:t>CADD</a:t>
            </a:r>
            <a:r>
              <a:rPr lang="en-US" dirty="0" smtClean="0"/>
              <a:t>, etc.</a:t>
            </a:r>
          </a:p>
          <a:p>
            <a:r>
              <a:rPr lang="en-US" dirty="0" smtClean="0"/>
              <a:t>The goal of these tools is often confused with predicting whether the mutation is gain-of-function/activating</a:t>
            </a:r>
          </a:p>
          <a:p>
            <a:pPr lvl="1"/>
            <a:r>
              <a:rPr lang="en-US" dirty="0" smtClean="0"/>
              <a:t>Not the same thing…</a:t>
            </a:r>
          </a:p>
          <a:p>
            <a:pPr lvl="1"/>
            <a:r>
              <a:rPr lang="en-US" dirty="0" smtClean="0"/>
              <a:t>Mostly driven by sequence conservation (though CADD considers a more complex set of features)</a:t>
            </a:r>
          </a:p>
          <a:p>
            <a:endParaRPr lang="en-US" dirty="0" smtClean="0"/>
          </a:p>
          <a:p>
            <a:r>
              <a:rPr lang="en-US" dirty="0" smtClean="0"/>
              <a:t>Variant effect annotators</a:t>
            </a:r>
          </a:p>
          <a:p>
            <a:pPr lvl="1"/>
            <a:r>
              <a:rPr lang="en-US" dirty="0" smtClean="0"/>
              <a:t>VEP, </a:t>
            </a:r>
            <a:r>
              <a:rPr lang="en-US" dirty="0" err="1" smtClean="0"/>
              <a:t>snpEff</a:t>
            </a:r>
            <a:r>
              <a:rPr lang="en-US" dirty="0" smtClean="0"/>
              <a:t>, ANNOVAR, VAAST</a:t>
            </a:r>
            <a:endParaRPr lang="en-US" dirty="0"/>
          </a:p>
        </p:txBody>
      </p:sp>
    </p:spTree>
    <p:extLst>
      <p:ext uri="{BB962C8B-B14F-4D97-AF65-F5344CB8AC3E}">
        <p14:creationId xmlns:p14="http://schemas.microsoft.com/office/powerpoint/2010/main" val="2973355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relevance </a:t>
            </a:r>
            <a:r>
              <a:rPr lang="en-US" dirty="0"/>
              <a:t>to cancer </a:t>
            </a:r>
            <a:r>
              <a:rPr lang="en-US" dirty="0" smtClean="0"/>
              <a:t>biology?</a:t>
            </a:r>
            <a:endParaRPr lang="en-US" dirty="0"/>
          </a:p>
        </p:txBody>
      </p:sp>
      <p:sp>
        <p:nvSpPr>
          <p:cNvPr id="3" name="Content Placeholder 2"/>
          <p:cNvSpPr>
            <a:spLocks noGrp="1"/>
          </p:cNvSpPr>
          <p:nvPr>
            <p:ph idx="1"/>
          </p:nvPr>
        </p:nvSpPr>
        <p:spPr/>
        <p:txBody>
          <a:bodyPr/>
          <a:lstStyle/>
          <a:p>
            <a:r>
              <a:rPr lang="en-US" dirty="0" smtClean="0"/>
              <a:t>Many useful resources that are gene centric</a:t>
            </a:r>
          </a:p>
          <a:p>
            <a:pPr lvl="1"/>
            <a:r>
              <a:rPr lang="en-US" dirty="0" smtClean="0">
                <a:hlinkClick r:id="rId2"/>
              </a:rPr>
              <a:t>Databases of tumor suppressors and oncogenes</a:t>
            </a:r>
            <a:endParaRPr lang="en-US" dirty="0" smtClean="0"/>
          </a:p>
          <a:p>
            <a:pPr lvl="1"/>
            <a:r>
              <a:rPr lang="en-US" dirty="0" smtClean="0"/>
              <a:t>If the gene where a variant occurs is relevant to cancer, then we turn our attention to the significance of the specific variant</a:t>
            </a:r>
          </a:p>
          <a:p>
            <a:pPr lvl="1"/>
            <a:endParaRPr lang="en-US" dirty="0" smtClean="0"/>
          </a:p>
          <a:p>
            <a:r>
              <a:rPr lang="en-US" dirty="0" smtClean="0"/>
              <a:t>Does the variant have established functional relevance?</a:t>
            </a:r>
            <a:endParaRPr lang="en-US" dirty="0" smtClean="0">
              <a:hlinkClick r:id="rId3"/>
            </a:endParaRPr>
          </a:p>
          <a:p>
            <a:pPr lvl="1"/>
            <a:r>
              <a:rPr lang="en-US" dirty="0" smtClean="0">
                <a:hlinkClick r:id="rId3"/>
              </a:rPr>
              <a:t>DoCM – the Database of Curated Mutations</a:t>
            </a:r>
            <a:r>
              <a:rPr lang="en-US" dirty="0" smtClean="0"/>
              <a:t> is a resource that aggregates specific variants with documented relevance to cancer</a:t>
            </a:r>
            <a:endParaRPr lang="en-US" dirty="0"/>
          </a:p>
        </p:txBody>
      </p:sp>
    </p:spTree>
    <p:extLst>
      <p:ext uri="{BB962C8B-B14F-4D97-AF65-F5344CB8AC3E}">
        <p14:creationId xmlns:p14="http://schemas.microsoft.com/office/powerpoint/2010/main" val="3376377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p:nvPr/>
        </p:nvSpPr>
        <p:spPr>
          <a:xfrm>
            <a:off x="121713" y="1728031"/>
            <a:ext cx="4458948" cy="487555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marL="383963" indent="-196446">
              <a:spcBef>
                <a:spcPts val="633"/>
              </a:spcBef>
              <a:buClr>
                <a:srgbClr val="B1D676"/>
              </a:buClr>
              <a:buSzPct val="99000"/>
              <a:buChar char="•"/>
              <a:defRPr sz="1800"/>
            </a:pPr>
            <a:r>
              <a:rPr sz="2100" dirty="0">
                <a:solidFill>
                  <a:srgbClr val="5F604D"/>
                </a:solidFill>
                <a:sym typeface="Trebuchet MS"/>
              </a:rPr>
              <a:t>Criteria for inclusion</a:t>
            </a:r>
          </a:p>
          <a:p>
            <a:pPr marL="1062595" lvl="2" indent="-214305">
              <a:spcBef>
                <a:spcPts val="633"/>
              </a:spcBef>
              <a:buClr>
                <a:srgbClr val="B1D676"/>
              </a:buClr>
              <a:buSzPct val="105000"/>
              <a:buFontTx/>
              <a:buChar char="•"/>
              <a:defRPr sz="1800"/>
            </a:pPr>
            <a:r>
              <a:rPr lang="en-US" sz="2200" dirty="0">
                <a:solidFill>
                  <a:srgbClr val="5F604D"/>
                </a:solidFill>
                <a:sym typeface="Trebuchet MS"/>
              </a:rPr>
              <a:t>Confirmed to be recurrently mutated in one or more cancer </a:t>
            </a:r>
            <a:r>
              <a:rPr lang="en-US" sz="2200" dirty="0" smtClean="0">
                <a:solidFill>
                  <a:srgbClr val="5F604D"/>
                </a:solidFill>
                <a:sym typeface="Trebuchet MS"/>
              </a:rPr>
              <a:t>types</a:t>
            </a:r>
          </a:p>
          <a:p>
            <a:pPr marL="1062595" lvl="2" indent="-214305">
              <a:spcBef>
                <a:spcPts val="633"/>
              </a:spcBef>
              <a:buClr>
                <a:srgbClr val="B1D676"/>
              </a:buClr>
              <a:buSzPct val="105000"/>
              <a:buChar char="•"/>
              <a:defRPr sz="1800"/>
            </a:pPr>
            <a:r>
              <a:rPr sz="2200" dirty="0" smtClean="0">
                <a:solidFill>
                  <a:srgbClr val="5F604D"/>
                </a:solidFill>
                <a:sym typeface="Trebuchet MS"/>
              </a:rPr>
              <a:t>Functional </a:t>
            </a:r>
            <a:r>
              <a:rPr sz="2200" dirty="0">
                <a:solidFill>
                  <a:srgbClr val="5F604D"/>
                </a:solidFill>
                <a:sym typeface="Trebuchet MS"/>
              </a:rPr>
              <a:t>evidence</a:t>
            </a:r>
          </a:p>
          <a:p>
            <a:pPr marL="1361729" lvl="3" indent="-200911">
              <a:spcBef>
                <a:spcPts val="633"/>
              </a:spcBef>
              <a:buClr>
                <a:srgbClr val="B1D676"/>
              </a:buClr>
              <a:buSzPct val="105000"/>
              <a:buChar char="•"/>
              <a:defRPr sz="1800"/>
            </a:pPr>
            <a:r>
              <a:rPr sz="2100" dirty="0">
                <a:solidFill>
                  <a:srgbClr val="5F604D"/>
                </a:solidFill>
                <a:sym typeface="Trebuchet MS"/>
              </a:rPr>
              <a:t>Studies elucidating function in cell lines/mouse </a:t>
            </a:r>
            <a:r>
              <a:rPr sz="2100" dirty="0" smtClean="0">
                <a:solidFill>
                  <a:srgbClr val="5F604D"/>
                </a:solidFill>
                <a:sym typeface="Trebuchet MS"/>
              </a:rPr>
              <a:t>models</a:t>
            </a:r>
            <a:endParaRPr lang="en-US" sz="2100" dirty="0" smtClean="0">
              <a:solidFill>
                <a:srgbClr val="5F604D"/>
              </a:solidFill>
              <a:sym typeface="Trebuchet MS"/>
            </a:endParaRPr>
          </a:p>
        </p:txBody>
      </p:sp>
      <p:pic>
        <p:nvPicPr>
          <p:cNvPr id="106" name="DESCOM-72_DoCM_logo_v1b.png"/>
          <p:cNvPicPr/>
          <p:nvPr/>
        </p:nvPicPr>
        <p:blipFill>
          <a:blip r:embed="rId3">
            <a:extLst/>
          </a:blip>
          <a:srcRect l="11979" t="20564" r="17063" b="20564"/>
          <a:stretch>
            <a:fillRect/>
          </a:stretch>
        </p:blipFill>
        <p:spPr>
          <a:xfrm>
            <a:off x="2640120" y="174965"/>
            <a:ext cx="3957921" cy="1389113"/>
          </a:xfrm>
          <a:prstGeom prst="rect">
            <a:avLst/>
          </a:prstGeom>
          <a:ln w="12700">
            <a:miter lim="400000"/>
          </a:ln>
        </p:spPr>
      </p:pic>
      <p:pic>
        <p:nvPicPr>
          <p:cNvPr id="109" name="docm3.png"/>
          <p:cNvPicPr/>
          <p:nvPr/>
        </p:nvPicPr>
        <p:blipFill>
          <a:blip r:embed="rId4">
            <a:extLst/>
          </a:blip>
          <a:stretch>
            <a:fillRect/>
          </a:stretch>
        </p:blipFill>
        <p:spPr>
          <a:xfrm>
            <a:off x="4705283" y="1728032"/>
            <a:ext cx="3785515" cy="4597385"/>
          </a:xfrm>
          <a:prstGeom prst="rect">
            <a:avLst/>
          </a:prstGeom>
          <a:ln w="12700">
            <a:miter lim="400000"/>
          </a:ln>
        </p:spPr>
      </p:pic>
      <p:sp>
        <p:nvSpPr>
          <p:cNvPr id="5" name="Rectangle 4"/>
          <p:cNvSpPr/>
          <p:nvPr/>
        </p:nvSpPr>
        <p:spPr>
          <a:xfrm>
            <a:off x="838200" y="5802195"/>
            <a:ext cx="2998512" cy="523220"/>
          </a:xfrm>
          <a:prstGeom prst="rect">
            <a:avLst/>
          </a:prstGeom>
        </p:spPr>
        <p:txBody>
          <a:bodyPr wrap="none">
            <a:spAutoFit/>
          </a:bodyPr>
          <a:lstStyle/>
          <a:p>
            <a:pPr lvl="0">
              <a:defRPr sz="1800">
                <a:solidFill>
                  <a:srgbClr val="000000"/>
                </a:solidFill>
              </a:defRPr>
            </a:pPr>
            <a:r>
              <a:rPr lang="en-US" sz="2800" dirty="0">
                <a:hlinkClick r:id="rId5"/>
              </a:rPr>
              <a:t>http://docm.info</a:t>
            </a:r>
            <a:endParaRPr lang="en-US" sz="2800" dirty="0"/>
          </a:p>
        </p:txBody>
      </p:sp>
    </p:spTree>
    <p:extLst>
      <p:ext uri="{BB962C8B-B14F-4D97-AF65-F5344CB8AC3E}">
        <p14:creationId xmlns:p14="http://schemas.microsoft.com/office/powerpoint/2010/main" val="4050900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fill="hold"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Clinically </a:t>
            </a:r>
            <a:r>
              <a:rPr lang="en-US" dirty="0" smtClean="0"/>
              <a:t>relevant?</a:t>
            </a:r>
            <a:endParaRPr lang="en-US" dirty="0"/>
          </a:p>
        </p:txBody>
      </p:sp>
      <p:sp>
        <p:nvSpPr>
          <p:cNvPr id="3" name="Content Placeholder 2"/>
          <p:cNvSpPr>
            <a:spLocks noGrp="1"/>
          </p:cNvSpPr>
          <p:nvPr>
            <p:ph idx="1"/>
          </p:nvPr>
        </p:nvSpPr>
        <p:spPr/>
        <p:txBody>
          <a:bodyPr/>
          <a:lstStyle/>
          <a:p>
            <a:r>
              <a:rPr lang="en-US" dirty="0" smtClean="0"/>
              <a:t>A gene or variant can be relevant to cancer biology but not have any established clinical relevance</a:t>
            </a:r>
          </a:p>
          <a:p>
            <a:pPr lvl="1"/>
            <a:r>
              <a:rPr lang="en-US" dirty="0" smtClean="0"/>
              <a:t>Arguably this is mostly the case…</a:t>
            </a:r>
          </a:p>
          <a:p>
            <a:pPr lvl="1"/>
            <a:r>
              <a:rPr lang="en-US" dirty="0" smtClean="0"/>
              <a:t>The majority of genes and variants when observed do not lead to a clinical </a:t>
            </a:r>
            <a:r>
              <a:rPr lang="en-US" b="1" dirty="0" smtClean="0"/>
              <a:t>action</a:t>
            </a:r>
            <a:endParaRPr lang="en-US" dirty="0" smtClean="0"/>
          </a:p>
          <a:p>
            <a:pPr marL="457200" lvl="1" indent="0">
              <a:buNone/>
            </a:pPr>
            <a:endParaRPr lang="en-US" dirty="0"/>
          </a:p>
          <a:p>
            <a:r>
              <a:rPr lang="en-US" dirty="0"/>
              <a:t>T</a:t>
            </a:r>
            <a:r>
              <a:rPr lang="en-US" dirty="0" smtClean="0"/>
              <a:t>ypes of clinical relevance</a:t>
            </a:r>
          </a:p>
          <a:p>
            <a:pPr lvl="1"/>
            <a:r>
              <a:rPr lang="en-US" dirty="0" smtClean="0"/>
              <a:t>Predictive (“druggable”)</a:t>
            </a:r>
          </a:p>
          <a:p>
            <a:pPr lvl="1"/>
            <a:r>
              <a:rPr lang="en-US" dirty="0" smtClean="0"/>
              <a:t>Prognostic</a:t>
            </a:r>
          </a:p>
          <a:p>
            <a:pPr lvl="1"/>
            <a:r>
              <a:rPr lang="en-US" dirty="0" smtClean="0"/>
              <a:t>Diagnostic</a:t>
            </a:r>
          </a:p>
          <a:p>
            <a:pPr lvl="1"/>
            <a:r>
              <a:rPr lang="en-US" dirty="0" smtClean="0"/>
              <a:t>Predisposing</a:t>
            </a:r>
          </a:p>
        </p:txBody>
      </p:sp>
    </p:spTree>
    <p:extLst>
      <p:ext uri="{BB962C8B-B14F-4D97-AF65-F5344CB8AC3E}">
        <p14:creationId xmlns:p14="http://schemas.microsoft.com/office/powerpoint/2010/main" val="2297170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07: Clinical</a:t>
            </a:r>
            <a:endParaRPr lang="en-US" dirty="0"/>
          </a:p>
        </p:txBody>
      </p:sp>
      <p:sp>
        <p:nvSpPr>
          <p:cNvPr id="3" name="Content Placeholder 2"/>
          <p:cNvSpPr>
            <a:spLocks noGrp="1"/>
          </p:cNvSpPr>
          <p:nvPr>
            <p:ph idx="1"/>
          </p:nvPr>
        </p:nvSpPr>
        <p:spPr/>
        <p:txBody>
          <a:bodyPr>
            <a:normAutofit fontScale="92500"/>
          </a:bodyPr>
          <a:lstStyle/>
          <a:p>
            <a:r>
              <a:rPr lang="en-US" b="1" dirty="0" smtClean="0"/>
              <a:t>Key concepts</a:t>
            </a:r>
            <a:r>
              <a:rPr lang="en-US" dirty="0" smtClean="0"/>
              <a:t>: </a:t>
            </a:r>
            <a:r>
              <a:rPr lang="en-US" dirty="0"/>
              <a:t>Clinical interpretation of variants, variant interpretation types (predisposing, predictive, predisposing, diagnostic), variant interpretation guidelines, clinical applications of passenger somatic variants (early detection, minimal residual disease tracking, personalized vaccines).</a:t>
            </a:r>
          </a:p>
          <a:p>
            <a:pPr marL="0" indent="0">
              <a:buNone/>
            </a:pPr>
            <a:endParaRPr lang="en-US" dirty="0" smtClean="0"/>
          </a:p>
          <a:p>
            <a:r>
              <a:rPr lang="en-US" dirty="0"/>
              <a:t>Prioritize germline variants to identify putative de novo and clinically relevant mutations</a:t>
            </a:r>
          </a:p>
          <a:p>
            <a:r>
              <a:rPr lang="en-US" dirty="0"/>
              <a:t>Germline pathogenicity assessment (demonstrate concepts with some example variants using </a:t>
            </a:r>
            <a:r>
              <a:rPr lang="en-US" dirty="0" err="1"/>
              <a:t>ClinGen</a:t>
            </a:r>
            <a:r>
              <a:rPr lang="en-US" dirty="0"/>
              <a:t> Variant Curation Interface)</a:t>
            </a:r>
          </a:p>
          <a:p>
            <a:r>
              <a:rPr lang="en-US" dirty="0"/>
              <a:t>Biological function or oncogenicity (demonstrate concepts by uploading a filtered VCF into CRAVAT)</a:t>
            </a:r>
          </a:p>
          <a:p>
            <a:r>
              <a:rPr lang="en-US" dirty="0"/>
              <a:t>Somatic clinical actionability (demonstrate concepts with some example variants using CIViC</a:t>
            </a:r>
            <a:r>
              <a:rPr lang="en-US" dirty="0" smtClean="0"/>
              <a:t>)</a:t>
            </a:r>
            <a:endParaRPr lang="en-US" dirty="0"/>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8106"/>
            <a:ext cx="8458200" cy="609601"/>
          </a:xfrm>
        </p:spPr>
        <p:txBody>
          <a:bodyPr>
            <a:noAutofit/>
          </a:bodyPr>
          <a:lstStyle/>
          <a:p>
            <a:pPr algn="ctr"/>
            <a:r>
              <a:rPr lang="en-US" sz="2000" dirty="0" smtClean="0"/>
              <a:t>We created </a:t>
            </a:r>
            <a:r>
              <a:rPr lang="en-US" sz="2000" dirty="0" err="1" smtClean="0"/>
              <a:t>CIViC</a:t>
            </a:r>
            <a:r>
              <a:rPr lang="en-US" sz="2000" dirty="0" smtClean="0"/>
              <a:t> to address this need – an open knowledgebase and curation system for clinical interpretation of variants in cancer </a:t>
            </a:r>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66800"/>
            <a:ext cx="7696200" cy="5130800"/>
          </a:xfrm>
          <a:prstGeom prst="rect">
            <a:avLst/>
          </a:prstGeom>
        </p:spPr>
      </p:pic>
      <p:sp>
        <p:nvSpPr>
          <p:cNvPr id="7" name="TextBox 6"/>
          <p:cNvSpPr txBox="1"/>
          <p:nvPr/>
        </p:nvSpPr>
        <p:spPr>
          <a:xfrm>
            <a:off x="3031872" y="6271128"/>
            <a:ext cx="2235105" cy="400110"/>
          </a:xfrm>
          <a:prstGeom prst="rect">
            <a:avLst/>
          </a:prstGeom>
          <a:noFill/>
        </p:spPr>
        <p:txBody>
          <a:bodyPr wrap="square" rtlCol="0">
            <a:spAutoFit/>
          </a:bodyPr>
          <a:lstStyle/>
          <a:p>
            <a:r>
              <a:rPr lang="en-US" sz="2000" b="1" dirty="0" smtClean="0">
                <a:hlinkClick r:id="rId4"/>
              </a:rPr>
              <a:t>www.civicdb.org</a:t>
            </a:r>
            <a:endParaRPr lang="en-US" sz="2000" b="1" dirty="0" smtClean="0"/>
          </a:p>
        </p:txBody>
      </p:sp>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213945618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2017-04-01 12.44.04.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8" t="15319" r="1141"/>
          <a:stretch/>
        </p:blipFill>
        <p:spPr>
          <a:xfrm>
            <a:off x="381000" y="1092200"/>
            <a:ext cx="8139972" cy="5588000"/>
          </a:xfrm>
        </p:spPr>
      </p:pic>
    </p:spTree>
    <p:extLst>
      <p:ext uri="{BB962C8B-B14F-4D97-AF65-F5344CB8AC3E}">
        <p14:creationId xmlns:p14="http://schemas.microsoft.com/office/powerpoint/2010/main" val="4578414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All content is freely available for all uses at </a:t>
            </a:r>
            <a:r>
              <a:rPr lang="en-US" dirty="0" smtClean="0">
                <a:hlinkClick r:id="rId2"/>
              </a:rPr>
              <a:t>www.civicdb.org</a:t>
            </a:r>
            <a:endParaRPr lang="en-US" dirty="0"/>
          </a:p>
        </p:txBody>
      </p:sp>
      <p:pic>
        <p:nvPicPr>
          <p:cNvPr id="4" name="Content Placeholder 3" descr="Screen Shot 2018-02-01 at 11.04.03 AM.png"/>
          <p:cNvPicPr>
            <a:picLocks noGrp="1" noChangeAspect="1"/>
          </p:cNvPicPr>
          <p:nvPr>
            <p:ph idx="1"/>
          </p:nvPr>
        </p:nvPicPr>
        <p:blipFill>
          <a:blip r:embed="rId3">
            <a:extLst>
              <a:ext uri="{28A0092B-C50C-407E-A947-70E740481C1C}">
                <a14:useLocalDpi xmlns:a14="http://schemas.microsoft.com/office/drawing/2010/main" val="0"/>
              </a:ext>
            </a:extLst>
          </a:blip>
          <a:srcRect t="-495" b="-495"/>
          <a:stretch>
            <a:fillRect/>
          </a:stretch>
        </p:blipFill>
        <p:spPr/>
      </p:pic>
    </p:spTree>
    <p:extLst>
      <p:ext uri="{BB962C8B-B14F-4D97-AF65-F5344CB8AC3E}">
        <p14:creationId xmlns:p14="http://schemas.microsoft.com/office/powerpoint/2010/main" val="4197488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ClinGen</a:t>
            </a:r>
            <a:r>
              <a:rPr lang="en-US" dirty="0" smtClean="0"/>
              <a:t> Variant Curation Interface (</a:t>
            </a:r>
            <a:r>
              <a:rPr lang="en-US" dirty="0" smtClean="0">
                <a:hlinkClick r:id="rId2"/>
              </a:rPr>
              <a:t>VCI</a:t>
            </a:r>
            <a:r>
              <a:rPr lang="en-US" dirty="0" smtClean="0"/>
              <a:t>)</a:t>
            </a:r>
            <a:endParaRPr lang="en-US" dirty="0"/>
          </a:p>
        </p:txBody>
      </p:sp>
      <p:pic>
        <p:nvPicPr>
          <p:cNvPr id="5" name="Content Placeholder 4" descr="Screen Shot 2018-03-21 at 12.12.3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95" r="-401"/>
          <a:stretch/>
        </p:blipFill>
        <p:spPr>
          <a:xfrm>
            <a:off x="1836048" y="958436"/>
            <a:ext cx="5466728" cy="5084891"/>
          </a:xfrm>
        </p:spPr>
      </p:pic>
      <p:sp>
        <p:nvSpPr>
          <p:cNvPr id="4" name="TextBox 3"/>
          <p:cNvSpPr txBox="1"/>
          <p:nvPr/>
        </p:nvSpPr>
        <p:spPr>
          <a:xfrm>
            <a:off x="381001" y="6190732"/>
            <a:ext cx="8382000" cy="646331"/>
          </a:xfrm>
          <a:prstGeom prst="rect">
            <a:avLst/>
          </a:prstGeom>
          <a:noFill/>
        </p:spPr>
        <p:txBody>
          <a:bodyPr wrap="square" rtlCol="0">
            <a:spAutoFit/>
          </a:bodyPr>
          <a:lstStyle/>
          <a:p>
            <a:r>
              <a:rPr lang="en-US" dirty="0" smtClean="0"/>
              <a:t>CIViC and the VCI are distinguished by their emphasis on the curation process, provenance, adherence to documented guidelines, openness, etc.</a:t>
            </a:r>
            <a:endParaRPr lang="en-US" dirty="0"/>
          </a:p>
        </p:txBody>
      </p:sp>
    </p:spTree>
    <p:extLst>
      <p:ext uri="{BB962C8B-B14F-4D97-AF65-F5344CB8AC3E}">
        <p14:creationId xmlns:p14="http://schemas.microsoft.com/office/powerpoint/2010/main" val="4139151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1"/>
            <a:ext cx="8610600" cy="761999"/>
          </a:xfrm>
        </p:spPr>
        <p:txBody>
          <a:bodyPr>
            <a:noAutofit/>
          </a:bodyPr>
          <a:lstStyle/>
          <a:p>
            <a:pPr algn="ctr"/>
            <a:r>
              <a:rPr lang="en-US" sz="2000" dirty="0" smtClean="0"/>
              <a:t>The </a:t>
            </a:r>
            <a:r>
              <a:rPr lang="en-US" sz="2000" dirty="0" err="1" smtClean="0"/>
              <a:t>CIViC</a:t>
            </a:r>
            <a:r>
              <a:rPr lang="en-US" sz="2000" dirty="0" smtClean="0"/>
              <a:t> </a:t>
            </a:r>
            <a:r>
              <a:rPr lang="en-US" sz="2000" dirty="0" err="1"/>
              <a:t>c</a:t>
            </a:r>
            <a:r>
              <a:rPr lang="en-US" sz="2000" dirty="0" err="1" smtClean="0"/>
              <a:t>uration</a:t>
            </a:r>
            <a:r>
              <a:rPr lang="en-US" sz="2000" dirty="0" smtClean="0"/>
              <a:t> cycle promotes quality, provenance and an up-to-date knowledgebase </a:t>
            </a:r>
            <a:endParaRPr lang="en-US" sz="2000" dirty="0"/>
          </a:p>
        </p:txBody>
      </p:sp>
      <p:pic>
        <p:nvPicPr>
          <p:cNvPr id="6" name="Picture 5" descr="CIViC_curation_cyc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078015"/>
            <a:ext cx="5410201" cy="5602185"/>
          </a:xfrm>
          <a:prstGeom prst="rect">
            <a:avLst/>
          </a:prstGeom>
          <a:noFill/>
          <a:ln>
            <a:noFill/>
          </a:ln>
        </p:spPr>
      </p:pic>
      <p:pic>
        <p:nvPicPr>
          <p:cNvPr id="7" name="Picture 6" descr="Screen Shot 2017-03-25 at 11.23.1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340" y="1075670"/>
            <a:ext cx="3674583" cy="1846572"/>
          </a:xfrm>
          <a:prstGeom prst="rect">
            <a:avLst/>
          </a:prstGeom>
        </p:spPr>
      </p:pic>
      <p:pic>
        <p:nvPicPr>
          <p:cNvPr id="3" name="Picture 2" descr="CIViC_curation_cycle_evidenceIte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351724"/>
            <a:ext cx="3810000" cy="688813"/>
          </a:xfrm>
          <a:prstGeom prst="rect">
            <a:avLst/>
          </a:prstGeom>
        </p:spPr>
      </p:pic>
      <p:cxnSp>
        <p:nvCxnSpPr>
          <p:cNvPr id="10" name="Elbow Connector 9"/>
          <p:cNvCxnSpPr/>
          <p:nvPr/>
        </p:nvCxnSpPr>
        <p:spPr>
          <a:xfrm>
            <a:off x="1155700" y="2819403"/>
            <a:ext cx="0" cy="711197"/>
          </a:xfrm>
          <a:prstGeom prst="straightConnector1">
            <a:avLst/>
          </a:prstGeom>
          <a:ln w="76200" cmpd="sng">
            <a:solidFill>
              <a:schemeClr val="accent4"/>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302832" y="4064000"/>
            <a:ext cx="2897568" cy="2616200"/>
          </a:xfrm>
        </p:spPr>
        <p:txBody>
          <a:bodyPr>
            <a:noAutofit/>
          </a:bodyPr>
          <a:lstStyle/>
          <a:p>
            <a:pPr marL="0" indent="0">
              <a:buNone/>
            </a:pPr>
            <a:r>
              <a:rPr lang="en-US" sz="1400" b="1" dirty="0"/>
              <a:t>How is quality maintained?</a:t>
            </a:r>
          </a:p>
          <a:p>
            <a:pPr marL="0" indent="0">
              <a:buNone/>
            </a:pPr>
            <a:r>
              <a:rPr lang="en-US" sz="1400" dirty="0" smtClean="0"/>
              <a:t>- Content creation is completely transparent</a:t>
            </a:r>
          </a:p>
          <a:p>
            <a:pPr marL="0" indent="0">
              <a:buNone/>
            </a:pPr>
            <a:r>
              <a:rPr lang="en-US" sz="1400" dirty="0" smtClean="0"/>
              <a:t>- Anyone </a:t>
            </a:r>
            <a:r>
              <a:rPr lang="en-US" sz="1400" dirty="0"/>
              <a:t>can </a:t>
            </a:r>
            <a:r>
              <a:rPr lang="en-US" sz="1400" dirty="0" smtClean="0"/>
              <a:t>become a curator but this role has limited powers</a:t>
            </a:r>
          </a:p>
          <a:p>
            <a:pPr marL="0" indent="0">
              <a:buNone/>
            </a:pPr>
            <a:r>
              <a:rPr lang="en-US" sz="1400" dirty="0" smtClean="0"/>
              <a:t>- All </a:t>
            </a:r>
            <a:r>
              <a:rPr lang="en-US" sz="1400" dirty="0"/>
              <a:t>content must be reviewed </a:t>
            </a:r>
            <a:r>
              <a:rPr lang="en-US" sz="1400" dirty="0" smtClean="0"/>
              <a:t>by </a:t>
            </a:r>
            <a:r>
              <a:rPr lang="en-US" sz="1400" dirty="0"/>
              <a:t>a site editor or domain expert</a:t>
            </a:r>
          </a:p>
          <a:p>
            <a:pPr marL="0" indent="0">
              <a:buNone/>
            </a:pPr>
            <a:r>
              <a:rPr lang="en-US" sz="1400" dirty="0" smtClean="0"/>
              <a:t>- Users </a:t>
            </a:r>
            <a:r>
              <a:rPr lang="en-US" sz="1400" dirty="0"/>
              <a:t>can not accept their own </a:t>
            </a:r>
            <a:r>
              <a:rPr lang="en-US" sz="1400" dirty="0" smtClean="0"/>
              <a:t>contributions</a:t>
            </a:r>
          </a:p>
          <a:p>
            <a:pPr marL="0" indent="0">
              <a:buNone/>
            </a:pPr>
            <a:r>
              <a:rPr lang="en-US" sz="1400" dirty="0" smtClean="0"/>
              <a:t>- Problems can be identified by comment or flag</a:t>
            </a:r>
            <a:endParaRPr lang="en-US" sz="1400" dirty="0"/>
          </a:p>
        </p:txBody>
      </p:sp>
      <p:cxnSp>
        <p:nvCxnSpPr>
          <p:cNvPr id="11" name="Elbow Connector 10"/>
          <p:cNvCxnSpPr/>
          <p:nvPr/>
        </p:nvCxnSpPr>
        <p:spPr>
          <a:xfrm flipV="1">
            <a:off x="4267200" y="1346784"/>
            <a:ext cx="3124200" cy="2349347"/>
          </a:xfrm>
          <a:prstGeom prst="bentConnector3">
            <a:avLst>
              <a:gd name="adj1" fmla="val 25960"/>
            </a:avLst>
          </a:prstGeom>
          <a:ln w="76200" cmpd="sng">
            <a:solidFill>
              <a:schemeClr val="accent4"/>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667397"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9705636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sosceles Triangle 7"/>
          <p:cNvSpPr/>
          <p:nvPr/>
        </p:nvSpPr>
        <p:spPr>
          <a:xfrm rot="16200000">
            <a:off x="2578099" y="-469902"/>
            <a:ext cx="4368800" cy="8915402"/>
          </a:xfrm>
          <a:prstGeom prst="triangle">
            <a:avLst/>
          </a:prstGeom>
          <a:gradFill flip="none" rotWithShape="1">
            <a:gsLst>
              <a:gs pos="0">
                <a:schemeClr val="accent4">
                  <a:lumMod val="75000"/>
                  <a:alpha val="54000"/>
                </a:schemeClr>
              </a:gs>
              <a:gs pos="100000">
                <a:schemeClr val="accent2">
                  <a:lumMod val="20000"/>
                  <a:lumOff val="80000"/>
                  <a:alpha val="54000"/>
                </a:schemeClr>
              </a:gs>
            </a:gsLst>
            <a:lin ang="16200000" scaled="0"/>
            <a:tileRect/>
          </a:gradFill>
          <a:ln w="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rot="16200000">
            <a:off x="7553352" y="3696577"/>
            <a:ext cx="2811963" cy="369332"/>
          </a:xfrm>
          <a:prstGeom prst="rect">
            <a:avLst/>
          </a:prstGeom>
        </p:spPr>
        <p:txBody>
          <a:bodyPr wrap="none">
            <a:spAutoFit/>
          </a:bodyPr>
          <a:lstStyle/>
          <a:p>
            <a:pPr algn="ctr"/>
            <a:r>
              <a:rPr lang="en-US" b="1" dirty="0" smtClean="0">
                <a:solidFill>
                  <a:schemeClr val="accent4">
                    <a:lumMod val="50000"/>
                    <a:alpha val="62000"/>
                  </a:schemeClr>
                </a:solidFill>
              </a:rPr>
              <a:t>HIGH CURATION BURDEN</a:t>
            </a:r>
            <a:endParaRPr lang="en-US" dirty="0">
              <a:solidFill>
                <a:schemeClr val="accent4">
                  <a:lumMod val="50000"/>
                  <a:alpha val="62000"/>
                </a:schemeClr>
              </a:solidFill>
            </a:endParaRPr>
          </a:p>
        </p:txBody>
      </p:sp>
      <p:sp>
        <p:nvSpPr>
          <p:cNvPr id="2" name="Title 1"/>
          <p:cNvSpPr>
            <a:spLocks noGrp="1"/>
          </p:cNvSpPr>
          <p:nvPr>
            <p:ph type="title"/>
          </p:nvPr>
        </p:nvSpPr>
        <p:spPr/>
        <p:txBody>
          <a:bodyPr>
            <a:normAutofit/>
          </a:bodyPr>
          <a:lstStyle/>
          <a:p>
            <a:r>
              <a:rPr lang="en-US" sz="2000" dirty="0"/>
              <a:t>How can you participate</a:t>
            </a:r>
            <a:r>
              <a:rPr lang="en-US" sz="2000" dirty="0" smtClean="0"/>
              <a:t>? Visit </a:t>
            </a:r>
            <a:r>
              <a:rPr lang="en-US" sz="2000" dirty="0" smtClean="0">
                <a:hlinkClick r:id="rId3"/>
              </a:rPr>
              <a:t>www.civicdb.org</a:t>
            </a:r>
            <a:r>
              <a:rPr lang="en-US" sz="2000" dirty="0" smtClean="0"/>
              <a:t> to join as a curator</a:t>
            </a:r>
            <a:endParaRPr lang="en-US" sz="2000" dirty="0"/>
          </a:p>
        </p:txBody>
      </p:sp>
      <p:sp>
        <p:nvSpPr>
          <p:cNvPr id="4" name="Rectangle 3"/>
          <p:cNvSpPr/>
          <p:nvPr/>
        </p:nvSpPr>
        <p:spPr>
          <a:xfrm>
            <a:off x="6934200" y="3460935"/>
            <a:ext cx="1120820" cy="646331"/>
          </a:xfrm>
          <a:prstGeom prst="rect">
            <a:avLst/>
          </a:prstGeom>
        </p:spPr>
        <p:txBody>
          <a:bodyPr wrap="none">
            <a:spAutoFit/>
          </a:bodyPr>
          <a:lstStyle/>
          <a:p>
            <a:pPr algn="ctr"/>
            <a:r>
              <a:rPr lang="en-US" b="1" dirty="0" smtClean="0"/>
              <a:t>Add new</a:t>
            </a:r>
          </a:p>
          <a:p>
            <a:pPr algn="ctr"/>
            <a:r>
              <a:rPr lang="en-US" b="1" dirty="0" smtClean="0"/>
              <a:t>content</a:t>
            </a:r>
            <a:endParaRPr lang="en-US" dirty="0"/>
          </a:p>
        </p:txBody>
      </p:sp>
      <p:sp>
        <p:nvSpPr>
          <p:cNvPr id="5" name="Rectangle 4"/>
          <p:cNvSpPr/>
          <p:nvPr/>
        </p:nvSpPr>
        <p:spPr>
          <a:xfrm>
            <a:off x="5023854" y="3460935"/>
            <a:ext cx="1148346" cy="646331"/>
          </a:xfrm>
          <a:prstGeom prst="rect">
            <a:avLst/>
          </a:prstGeom>
        </p:spPr>
        <p:txBody>
          <a:bodyPr wrap="none">
            <a:spAutoFit/>
          </a:bodyPr>
          <a:lstStyle/>
          <a:p>
            <a:pPr algn="ctr"/>
            <a:r>
              <a:rPr lang="en-US" b="1" dirty="0" smtClean="0"/>
              <a:t>Suggest </a:t>
            </a:r>
          </a:p>
          <a:p>
            <a:pPr algn="ctr"/>
            <a:r>
              <a:rPr lang="en-US" b="1" dirty="0" smtClean="0"/>
              <a:t>revisions</a:t>
            </a:r>
            <a:endParaRPr lang="en-US" dirty="0"/>
          </a:p>
        </p:txBody>
      </p:sp>
      <p:sp>
        <p:nvSpPr>
          <p:cNvPr id="6" name="Rectangle 5"/>
          <p:cNvSpPr/>
          <p:nvPr/>
        </p:nvSpPr>
        <p:spPr>
          <a:xfrm>
            <a:off x="2667000" y="3460935"/>
            <a:ext cx="1494482" cy="646331"/>
          </a:xfrm>
          <a:prstGeom prst="rect">
            <a:avLst/>
          </a:prstGeom>
        </p:spPr>
        <p:txBody>
          <a:bodyPr wrap="none">
            <a:spAutoFit/>
          </a:bodyPr>
          <a:lstStyle/>
          <a:p>
            <a:pPr algn="ctr"/>
            <a:r>
              <a:rPr lang="en-US" b="1" dirty="0" smtClean="0"/>
              <a:t>Suggest </a:t>
            </a:r>
          </a:p>
          <a:p>
            <a:pPr algn="ctr"/>
            <a:r>
              <a:rPr lang="en-US" b="1" dirty="0" smtClean="0"/>
              <a:t>publications</a:t>
            </a:r>
            <a:endParaRPr lang="en-US" dirty="0"/>
          </a:p>
        </p:txBody>
      </p:sp>
      <p:sp>
        <p:nvSpPr>
          <p:cNvPr id="7" name="Rectangle 6"/>
          <p:cNvSpPr/>
          <p:nvPr/>
        </p:nvSpPr>
        <p:spPr>
          <a:xfrm>
            <a:off x="570830" y="3460935"/>
            <a:ext cx="1715171" cy="646331"/>
          </a:xfrm>
          <a:prstGeom prst="rect">
            <a:avLst/>
          </a:prstGeom>
        </p:spPr>
        <p:txBody>
          <a:bodyPr wrap="none">
            <a:spAutoFit/>
          </a:bodyPr>
          <a:lstStyle/>
          <a:p>
            <a:pPr algn="ctr"/>
            <a:r>
              <a:rPr lang="en-US" b="1" dirty="0" smtClean="0"/>
              <a:t>Discuss or flag </a:t>
            </a:r>
          </a:p>
          <a:p>
            <a:pPr algn="ctr"/>
            <a:r>
              <a:rPr lang="en-US" b="1" dirty="0" smtClean="0"/>
              <a:t>for review</a:t>
            </a:r>
            <a:endParaRPr lang="en-US" dirty="0"/>
          </a:p>
        </p:txBody>
      </p:sp>
      <p:pic>
        <p:nvPicPr>
          <p:cNvPr id="14" name="Picture 13" descr="Screen Shot 2017-03-21 at 12.19.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4848" y="4611442"/>
            <a:ext cx="3405568" cy="1865559"/>
          </a:xfrm>
          <a:prstGeom prst="rect">
            <a:avLst/>
          </a:prstGeom>
        </p:spPr>
      </p:pic>
      <p:pic>
        <p:nvPicPr>
          <p:cNvPr id="17" name="Picture 16" descr="Screen Shot 2017-03-21 at 12.20.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1" y="5681691"/>
            <a:ext cx="3722575" cy="1180279"/>
          </a:xfrm>
          <a:prstGeom prst="rect">
            <a:avLst/>
          </a:prstGeom>
        </p:spPr>
      </p:pic>
      <p:pic>
        <p:nvPicPr>
          <p:cNvPr id="19" name="Picture 18" descr="Screen Shot 2017-03-21 at 12.27.02 PM.png"/>
          <p:cNvPicPr>
            <a:picLocks noChangeAspect="1"/>
          </p:cNvPicPr>
          <p:nvPr/>
        </p:nvPicPr>
        <p:blipFill rotWithShape="1">
          <a:blip r:embed="rId6">
            <a:extLst>
              <a:ext uri="{28A0092B-C50C-407E-A947-70E740481C1C}">
                <a14:useLocalDpi xmlns:a14="http://schemas.microsoft.com/office/drawing/2010/main" val="0"/>
              </a:ext>
            </a:extLst>
          </a:blip>
          <a:srcRect b="16945"/>
          <a:stretch/>
        </p:blipFill>
        <p:spPr>
          <a:xfrm>
            <a:off x="3925150" y="926801"/>
            <a:ext cx="2745817" cy="2172433"/>
          </a:xfrm>
          <a:prstGeom prst="rect">
            <a:avLst/>
          </a:prstGeom>
        </p:spPr>
      </p:pic>
      <p:pic>
        <p:nvPicPr>
          <p:cNvPr id="21" name="Picture 20" descr="Screen Shot 2017-03-21 at 12.29.09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299" y="4592514"/>
            <a:ext cx="2003236" cy="2595687"/>
          </a:xfrm>
          <a:prstGeom prst="rect">
            <a:avLst/>
          </a:prstGeom>
        </p:spPr>
      </p:pic>
      <p:pic>
        <p:nvPicPr>
          <p:cNvPr id="23" name="Picture 22" descr="Screen Shot 2017-03-20 at 4.00.16 PM.png"/>
          <p:cNvPicPr>
            <a:picLocks noChangeAspect="1"/>
          </p:cNvPicPr>
          <p:nvPr/>
        </p:nvPicPr>
        <p:blipFill rotWithShape="1">
          <a:blip r:embed="rId8">
            <a:extLst>
              <a:ext uri="{28A0092B-C50C-407E-A947-70E740481C1C}">
                <a14:useLocalDpi xmlns:a14="http://schemas.microsoft.com/office/drawing/2010/main" val="0"/>
              </a:ext>
            </a:extLst>
          </a:blip>
          <a:srcRect r="1011"/>
          <a:stretch/>
        </p:blipFill>
        <p:spPr>
          <a:xfrm>
            <a:off x="7043726" y="5681691"/>
            <a:ext cx="2252674" cy="1476843"/>
          </a:xfrm>
          <a:prstGeom prst="rect">
            <a:avLst/>
          </a:prstGeom>
        </p:spPr>
      </p:pic>
      <p:pic>
        <p:nvPicPr>
          <p:cNvPr id="24" name="Picture 23" descr="S12.jpg"/>
          <p:cNvPicPr>
            <a:picLocks noChangeAspect="1"/>
          </p:cNvPicPr>
          <p:nvPr/>
        </p:nvPicPr>
        <p:blipFill rotWithShape="1">
          <a:blip r:embed="rId9">
            <a:extLst>
              <a:ext uri="{28A0092B-C50C-407E-A947-70E740481C1C}">
                <a14:useLocalDpi xmlns:a14="http://schemas.microsoft.com/office/drawing/2010/main" val="0"/>
              </a:ext>
            </a:extLst>
          </a:blip>
          <a:srcRect b="63415"/>
          <a:stretch/>
        </p:blipFill>
        <p:spPr>
          <a:xfrm>
            <a:off x="4954544" y="1663045"/>
            <a:ext cx="2536009" cy="1587372"/>
          </a:xfrm>
          <a:prstGeom prst="rect">
            <a:avLst/>
          </a:prstGeom>
        </p:spPr>
      </p:pic>
      <p:pic>
        <p:nvPicPr>
          <p:cNvPr id="25" name="Picture 24" descr="Screen Shot 2017-03-26 at 9.23.31 AM.png"/>
          <p:cNvPicPr>
            <a:picLocks noChangeAspect="1"/>
          </p:cNvPicPr>
          <p:nvPr/>
        </p:nvPicPr>
        <p:blipFill rotWithShape="1">
          <a:blip r:embed="rId10">
            <a:extLst>
              <a:ext uri="{28A0092B-C50C-407E-A947-70E740481C1C}">
                <a14:useLocalDpi xmlns:a14="http://schemas.microsoft.com/office/drawing/2010/main" val="0"/>
              </a:ext>
            </a:extLst>
          </a:blip>
          <a:srcRect b="26875"/>
          <a:stretch/>
        </p:blipFill>
        <p:spPr>
          <a:xfrm>
            <a:off x="356908" y="939378"/>
            <a:ext cx="2691092" cy="2311039"/>
          </a:xfrm>
          <a:prstGeom prst="rect">
            <a:avLst/>
          </a:prstGeom>
        </p:spPr>
      </p:pic>
      <p:sp>
        <p:nvSpPr>
          <p:cNvPr id="18" name="Rectangle 17"/>
          <p:cNvSpPr/>
          <p:nvPr/>
        </p:nvSpPr>
        <p:spPr>
          <a:xfrm rot="16200000">
            <a:off x="-1189191" y="3696577"/>
            <a:ext cx="2771049" cy="369332"/>
          </a:xfrm>
          <a:prstGeom prst="rect">
            <a:avLst/>
          </a:prstGeom>
          <a:ln>
            <a:noFill/>
          </a:ln>
        </p:spPr>
        <p:txBody>
          <a:bodyPr wrap="none">
            <a:spAutoFit/>
          </a:bodyPr>
          <a:lstStyle/>
          <a:p>
            <a:pPr algn="ctr"/>
            <a:r>
              <a:rPr lang="en-US" b="1" dirty="0" smtClean="0">
                <a:solidFill>
                  <a:srgbClr val="E7C8F6">
                    <a:alpha val="62000"/>
                  </a:srgbClr>
                </a:solidFill>
              </a:rPr>
              <a:t>LOW CURATION BURDEN</a:t>
            </a:r>
            <a:endParaRPr lang="en-US" dirty="0">
              <a:solidFill>
                <a:srgbClr val="E7C8F6">
                  <a:alpha val="62000"/>
                </a:srgbClr>
              </a:solidFill>
            </a:endParaRPr>
          </a:p>
        </p:txBody>
      </p:sp>
      <p:sp>
        <p:nvSpPr>
          <p:cNvPr id="20" name="Isosceles Triangle 19"/>
          <p:cNvSpPr>
            <a:spLocks noChangeAspect="1"/>
          </p:cNvSpPr>
          <p:nvPr/>
        </p:nvSpPr>
        <p:spPr>
          <a:xfrm>
            <a:off x="1308542" y="3357071"/>
            <a:ext cx="239744" cy="17306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a:spLocks noChangeAspect="1"/>
          </p:cNvSpPr>
          <p:nvPr/>
        </p:nvSpPr>
        <p:spPr>
          <a:xfrm>
            <a:off x="5478155" y="3357071"/>
            <a:ext cx="239744" cy="17306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a:spLocks noChangeAspect="1"/>
          </p:cNvSpPr>
          <p:nvPr/>
        </p:nvSpPr>
        <p:spPr>
          <a:xfrm flipV="1">
            <a:off x="3294369" y="4322710"/>
            <a:ext cx="239744" cy="17306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Isosceles Triangle 26"/>
          <p:cNvSpPr>
            <a:spLocks noChangeAspect="1"/>
          </p:cNvSpPr>
          <p:nvPr/>
        </p:nvSpPr>
        <p:spPr>
          <a:xfrm flipV="1">
            <a:off x="7374738" y="4322710"/>
            <a:ext cx="239744" cy="17306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924726" y="2958957"/>
            <a:ext cx="184666" cy="369332"/>
          </a:xfrm>
          <a:prstGeom prst="rect">
            <a:avLst/>
          </a:prstGeom>
          <a:noFill/>
        </p:spPr>
        <p:txBody>
          <a:bodyPr wrap="none" rtlCol="0">
            <a:spAutoFit/>
          </a:bodyPr>
          <a:lstStyle/>
          <a:p>
            <a:endParaRPr lang="en-US" dirty="0"/>
          </a:p>
        </p:txBody>
      </p:sp>
      <p:sp>
        <p:nvSpPr>
          <p:cNvPr id="28" name="TextBox 27"/>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21916316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Strategies to bring </a:t>
            </a:r>
            <a:r>
              <a:rPr lang="en-US" dirty="0"/>
              <a:t>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Precision medicine targeting of driver mutations</a:t>
            </a:r>
          </a:p>
          <a:p>
            <a:pPr marL="457200" indent="-457200">
              <a:buFont typeface="+mj-lt"/>
              <a:buAutoNum type="arabicPeriod"/>
            </a:pPr>
            <a:endParaRPr lang="en-US" dirty="0" smtClean="0"/>
          </a:p>
          <a:p>
            <a:pPr marL="457200" indent="-457200">
              <a:buFont typeface="+mj-lt"/>
              <a:buAutoNum type="arabicPeriod"/>
            </a:pPr>
            <a:r>
              <a:rPr lang="en-US" b="1" dirty="0" smtClean="0"/>
              <a:t>Leveraging passenger variants</a:t>
            </a:r>
          </a:p>
          <a:p>
            <a:pPr marL="857250" lvl="1" indent="-457200">
              <a:buFont typeface="+mj-lt"/>
              <a:buAutoNum type="alphaLcPeriod"/>
            </a:pPr>
            <a:r>
              <a:rPr lang="en-US" b="1" dirty="0" smtClean="0"/>
              <a:t>Tracking minimal residual disease</a:t>
            </a:r>
          </a:p>
          <a:p>
            <a:pPr marL="857250" lvl="1" indent="-457200">
              <a:buFont typeface="+mj-lt"/>
              <a:buAutoNum type="alphaLcPeriod"/>
            </a:pPr>
            <a:r>
              <a:rPr lang="en-US" dirty="0" smtClean="0"/>
              <a:t>Identifying neoepitopes</a:t>
            </a:r>
            <a:r>
              <a:rPr lang="en-US" dirty="0"/>
              <a:t> </a:t>
            </a:r>
            <a:endParaRPr lang="en-US" dirty="0" smtClean="0"/>
          </a:p>
          <a:p>
            <a:pPr marL="1257300" lvl="2" indent="-457200"/>
            <a:r>
              <a:rPr lang="en-US" dirty="0" smtClean="0"/>
              <a:t>Predicting response to immunotherapy</a:t>
            </a:r>
          </a:p>
          <a:p>
            <a:pPr marL="1257300" lvl="2" indent="-457200"/>
            <a:r>
              <a:rPr lang="en-US" dirty="0" smtClean="0"/>
              <a:t>Developing personalized vaccines</a:t>
            </a:r>
          </a:p>
          <a:p>
            <a:endParaRPr lang="en-US" dirty="0"/>
          </a:p>
        </p:txBody>
      </p:sp>
    </p:spTree>
    <p:extLst>
      <p:ext uri="{BB962C8B-B14F-4D97-AF65-F5344CB8AC3E}">
        <p14:creationId xmlns:p14="http://schemas.microsoft.com/office/powerpoint/2010/main" val="13813654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709" y="44450"/>
            <a:ext cx="8729955" cy="761999"/>
          </a:xfrm>
        </p:spPr>
        <p:txBody>
          <a:bodyPr>
            <a:noAutofit/>
          </a:bodyPr>
          <a:lstStyle/>
          <a:p>
            <a:r>
              <a:rPr lang="en-US" sz="2300" dirty="0" smtClean="0"/>
              <a:t>In the example leukemia (ALL) case we performed comprehensive disease tracking using bone marrow biopsies</a:t>
            </a:r>
            <a:endParaRPr lang="en-US" sz="2300" dirty="0"/>
          </a:p>
        </p:txBody>
      </p:sp>
      <p:sp>
        <p:nvSpPr>
          <p:cNvPr id="5" name="TextBox 4"/>
          <p:cNvSpPr txBox="1"/>
          <p:nvPr/>
        </p:nvSpPr>
        <p:spPr>
          <a:xfrm>
            <a:off x="241709" y="5410200"/>
            <a:ext cx="8077200" cy="923330"/>
          </a:xfrm>
          <a:prstGeom prst="rect">
            <a:avLst/>
          </a:prstGeom>
          <a:noFill/>
        </p:spPr>
        <p:txBody>
          <a:bodyPr wrap="square" rtlCol="0">
            <a:spAutoFit/>
          </a:bodyPr>
          <a:lstStyle/>
          <a:p>
            <a:r>
              <a:rPr lang="en-US" dirty="0"/>
              <a:t>We ultimately profiled 18 samples from nine time points (bone marrow biopsies) throughout disease progression to better understand the evolution of this tumor</a:t>
            </a:r>
          </a:p>
        </p:txBody>
      </p:sp>
      <p:pic>
        <p:nvPicPr>
          <p:cNvPr id="10" name="Picture 9" descr="Figure1.pdf"/>
          <p:cNvPicPr>
            <a:picLocks noChangeAspect="1"/>
          </p:cNvPicPr>
          <p:nvPr/>
        </p:nvPicPr>
        <p:blipFill rotWithShape="1">
          <a:blip r:embed="rId3">
            <a:extLst>
              <a:ext uri="{28A0092B-C50C-407E-A947-70E740481C1C}">
                <a14:useLocalDpi xmlns:a14="http://schemas.microsoft.com/office/drawing/2010/main" val="0"/>
              </a:ext>
            </a:extLst>
          </a:blip>
          <a:srcRect t="-1" b="64888"/>
          <a:stretch/>
        </p:blipFill>
        <p:spPr>
          <a:xfrm>
            <a:off x="241709" y="1371600"/>
            <a:ext cx="8597491" cy="3505200"/>
          </a:xfrm>
          <a:prstGeom prst="rect">
            <a:avLst/>
          </a:prstGeom>
        </p:spPr>
      </p:pic>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1514978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Circulating tumor DNA (</a:t>
            </a:r>
            <a:r>
              <a:rPr lang="en-US" dirty="0" err="1" smtClean="0"/>
              <a:t>ctDNA</a:t>
            </a:r>
            <a:r>
              <a:rPr lang="en-US" dirty="0" smtClean="0"/>
              <a:t>) could allow generalized tracking in any cancer type</a:t>
            </a:r>
            <a:endParaRPr lang="en-US" dirty="0"/>
          </a:p>
        </p:txBody>
      </p:sp>
      <p:pic>
        <p:nvPicPr>
          <p:cNvPr id="4" name="Content Placeholder 3" descr="CtDNA_in_circulation.png"/>
          <p:cNvPicPr>
            <a:picLocks noGrp="1" noChangeAspect="1"/>
          </p:cNvPicPr>
          <p:nvPr>
            <p:ph idx="1"/>
          </p:nvPr>
        </p:nvPicPr>
        <p:blipFill>
          <a:blip r:embed="rId3">
            <a:extLst>
              <a:ext uri="{28A0092B-C50C-407E-A947-70E740481C1C}">
                <a14:useLocalDpi xmlns:a14="http://schemas.microsoft.com/office/drawing/2010/main" val="0"/>
              </a:ext>
            </a:extLst>
          </a:blip>
          <a:srcRect l="-9034" r="-9034"/>
          <a:stretch>
            <a:fillRect/>
          </a:stretch>
        </p:blipFill>
        <p:spPr/>
      </p:pic>
      <p:sp>
        <p:nvSpPr>
          <p:cNvPr id="5" name="TextBox 4"/>
          <p:cNvSpPr txBox="1"/>
          <p:nvPr/>
        </p:nvSpPr>
        <p:spPr>
          <a:xfrm>
            <a:off x="68077" y="6523745"/>
            <a:ext cx="2733988" cy="276999"/>
          </a:xfrm>
          <a:prstGeom prst="rect">
            <a:avLst/>
          </a:prstGeom>
          <a:noFill/>
        </p:spPr>
        <p:txBody>
          <a:bodyPr wrap="none" rtlCol="0">
            <a:spAutoFit/>
          </a:bodyPr>
          <a:lstStyle/>
          <a:p>
            <a:r>
              <a:rPr lang="en-US" sz="1200" dirty="0" smtClean="0"/>
              <a:t>Wikimedia Commons (</a:t>
            </a:r>
            <a:r>
              <a:rPr lang="mr-IN" sz="1200" dirty="0"/>
              <a:t>CC BY-SA 4.0</a:t>
            </a:r>
            <a:r>
              <a:rPr lang="en-US" sz="1200" dirty="0" smtClean="0"/>
              <a:t>)</a:t>
            </a:r>
            <a:endParaRPr lang="en-US" sz="1200" dirty="0"/>
          </a:p>
        </p:txBody>
      </p:sp>
    </p:spTree>
    <p:extLst>
      <p:ext uri="{BB962C8B-B14F-4D97-AF65-F5344CB8AC3E}">
        <p14:creationId xmlns:p14="http://schemas.microsoft.com/office/powerpoint/2010/main" val="412672927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534"/>
            <a:ext cx="8382000" cy="1264304"/>
          </a:xfrm>
        </p:spPr>
        <p:txBody>
          <a:bodyPr>
            <a:normAutofit fontScale="90000"/>
          </a:bodyPr>
          <a:lstStyle/>
          <a:p>
            <a:r>
              <a:rPr lang="en-US" dirty="0" err="1" smtClean="0"/>
              <a:t>ctDNA</a:t>
            </a:r>
            <a:r>
              <a:rPr lang="en-US" dirty="0" smtClean="0"/>
              <a:t> could allow early detection, risk assessment,  monitoring of response during therapy</a:t>
            </a:r>
            <a:r>
              <a:rPr lang="en-US" dirty="0"/>
              <a:t>, and detection of residual disease after therapy</a:t>
            </a:r>
          </a:p>
        </p:txBody>
      </p:sp>
      <p:pic>
        <p:nvPicPr>
          <p:cNvPr id="4" name="Content Placeholder 3" descr="nrc.2017.7-f1.jpg"/>
          <p:cNvPicPr>
            <a:picLocks noGrp="1" noChangeAspect="1"/>
          </p:cNvPicPr>
          <p:nvPr>
            <p:ph idx="1"/>
          </p:nvPr>
        </p:nvPicPr>
        <p:blipFill>
          <a:blip r:embed="rId2">
            <a:extLst>
              <a:ext uri="{28A0092B-C50C-407E-A947-70E740481C1C}">
                <a14:useLocalDpi xmlns:a14="http://schemas.microsoft.com/office/drawing/2010/main" val="0"/>
              </a:ext>
            </a:extLst>
          </a:blip>
          <a:srcRect t="-22955" b="-22955"/>
          <a:stretch>
            <a:fillRect/>
          </a:stretch>
        </p:blipFill>
        <p:spPr/>
      </p:pic>
      <p:sp>
        <p:nvSpPr>
          <p:cNvPr id="5" name="TextBox 4"/>
          <p:cNvSpPr txBox="1"/>
          <p:nvPr/>
        </p:nvSpPr>
        <p:spPr>
          <a:xfrm>
            <a:off x="82587" y="6509757"/>
            <a:ext cx="4839110" cy="276999"/>
          </a:xfrm>
          <a:prstGeom prst="rect">
            <a:avLst/>
          </a:prstGeom>
          <a:noFill/>
        </p:spPr>
        <p:txBody>
          <a:bodyPr wrap="none" rtlCol="0">
            <a:spAutoFit/>
          </a:bodyPr>
          <a:lstStyle/>
          <a:p>
            <a:r>
              <a:rPr lang="en-US" sz="1200" dirty="0" smtClean="0"/>
              <a:t>Wan et al. Nature </a:t>
            </a:r>
            <a:r>
              <a:rPr lang="en-US" sz="1200" dirty="0"/>
              <a:t>Reviews Cancer volume 17, pages 223–238 (2017)</a:t>
            </a:r>
          </a:p>
        </p:txBody>
      </p:sp>
    </p:spTree>
    <p:extLst>
      <p:ext uri="{BB962C8B-B14F-4D97-AF65-F5344CB8AC3E}">
        <p14:creationId xmlns:p14="http://schemas.microsoft.com/office/powerpoint/2010/main" val="2955312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Strategies to bring </a:t>
            </a:r>
            <a:r>
              <a:rPr lang="en-US" dirty="0"/>
              <a:t>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b="1" dirty="0" smtClean="0"/>
              <a:t>Precision medicine targeting of driver mutations</a:t>
            </a:r>
          </a:p>
          <a:p>
            <a:pPr marL="457200" indent="-457200">
              <a:buFont typeface="+mj-lt"/>
              <a:buAutoNum type="arabicPeriod"/>
            </a:pPr>
            <a:endParaRPr lang="en-US" dirty="0" smtClean="0"/>
          </a:p>
          <a:p>
            <a:pPr marL="457200" indent="-457200">
              <a:buFont typeface="+mj-lt"/>
              <a:buAutoNum type="arabicPeriod"/>
            </a:pPr>
            <a:r>
              <a:rPr lang="en-US" dirty="0" smtClean="0"/>
              <a:t>Leveraging passenger variants</a:t>
            </a:r>
          </a:p>
          <a:p>
            <a:pPr marL="857250" lvl="1" indent="-457200">
              <a:buFont typeface="+mj-lt"/>
              <a:buAutoNum type="alphaLcPeriod"/>
            </a:pPr>
            <a:r>
              <a:rPr lang="en-US" dirty="0" smtClean="0"/>
              <a:t>Tracking minimal residual disease</a:t>
            </a:r>
          </a:p>
          <a:p>
            <a:pPr marL="857250" lvl="1" indent="-457200">
              <a:buFont typeface="+mj-lt"/>
              <a:buAutoNum type="alphaLcPeriod"/>
            </a:pPr>
            <a:r>
              <a:rPr lang="en-US" dirty="0" smtClean="0"/>
              <a:t>Identifying neoepitopes</a:t>
            </a:r>
            <a:r>
              <a:rPr lang="en-US" dirty="0"/>
              <a:t> </a:t>
            </a:r>
            <a:endParaRPr lang="en-US" dirty="0" smtClean="0"/>
          </a:p>
          <a:p>
            <a:pPr marL="1257300" lvl="2" indent="-457200"/>
            <a:r>
              <a:rPr lang="en-US" dirty="0" smtClean="0"/>
              <a:t>Predicting response to immunotherapy</a:t>
            </a:r>
          </a:p>
          <a:p>
            <a:pPr marL="1257300" lvl="2" indent="-457200"/>
            <a:r>
              <a:rPr lang="en-US" dirty="0" smtClean="0"/>
              <a:t>Developing personalized vaccines</a:t>
            </a:r>
          </a:p>
          <a:p>
            <a:endParaRPr lang="en-US" dirty="0"/>
          </a:p>
        </p:txBody>
      </p:sp>
    </p:spTree>
    <p:extLst>
      <p:ext uri="{BB962C8B-B14F-4D97-AF65-F5344CB8AC3E}">
        <p14:creationId xmlns:p14="http://schemas.microsoft.com/office/powerpoint/2010/main" val="94783499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85680" cy="761999"/>
          </a:xfrm>
        </p:spPr>
        <p:txBody>
          <a:bodyPr>
            <a:normAutofit/>
          </a:bodyPr>
          <a:lstStyle/>
          <a:p>
            <a:r>
              <a:rPr lang="en-US" sz="2400" dirty="0" smtClean="0"/>
              <a:t>Preliminary </a:t>
            </a:r>
            <a:r>
              <a:rPr lang="en-US" sz="2400" dirty="0" err="1" smtClean="0"/>
              <a:t>ctDNA</a:t>
            </a:r>
            <a:r>
              <a:rPr lang="en-US" sz="2400" dirty="0" smtClean="0"/>
              <a:t> data in triple negative breast cancer</a:t>
            </a:r>
            <a:endParaRPr lang="en-US" sz="2400" dirty="0"/>
          </a:p>
        </p:txBody>
      </p:sp>
      <p:sp>
        <p:nvSpPr>
          <p:cNvPr id="5" name="TextBox 4"/>
          <p:cNvSpPr txBox="1"/>
          <p:nvPr/>
        </p:nvSpPr>
        <p:spPr>
          <a:xfrm>
            <a:off x="110441" y="6502407"/>
            <a:ext cx="4308391" cy="276999"/>
          </a:xfrm>
          <a:prstGeom prst="rect">
            <a:avLst/>
          </a:prstGeom>
          <a:noFill/>
        </p:spPr>
        <p:txBody>
          <a:bodyPr wrap="none" rtlCol="0">
            <a:spAutoFit/>
          </a:bodyPr>
          <a:lstStyle/>
          <a:p>
            <a:r>
              <a:rPr lang="en-US" sz="1200" dirty="0" smtClean="0"/>
              <a:t>Clinical Trial: </a:t>
            </a:r>
            <a:r>
              <a:rPr lang="tr-TR" sz="1200" dirty="0" smtClean="0">
                <a:hlinkClick r:id="rId3"/>
              </a:rPr>
              <a:t>NCT02124902</a:t>
            </a:r>
            <a:r>
              <a:rPr lang="tr-TR" sz="1200" dirty="0" smtClean="0"/>
              <a:t> (</a:t>
            </a:r>
            <a:r>
              <a:rPr lang="tr-TR" sz="1200" dirty="0" err="1" smtClean="0"/>
              <a:t>Contact</a:t>
            </a:r>
            <a:r>
              <a:rPr lang="tr-TR" sz="1200" dirty="0"/>
              <a:t> PI: </a:t>
            </a:r>
            <a:r>
              <a:rPr lang="tr-TR" sz="1200" dirty="0" err="1"/>
              <a:t>Foluso</a:t>
            </a:r>
            <a:r>
              <a:rPr lang="tr-TR" sz="1200" dirty="0"/>
              <a:t> </a:t>
            </a:r>
            <a:r>
              <a:rPr lang="tr-TR" sz="1200" dirty="0" err="1"/>
              <a:t>Ademuyiwa</a:t>
            </a:r>
            <a:r>
              <a:rPr lang="tr-TR" sz="1200" dirty="0"/>
              <a:t>)</a:t>
            </a:r>
            <a:endParaRPr lang="en-US" sz="1200" dirty="0"/>
          </a:p>
        </p:txBody>
      </p:sp>
      <p:cxnSp>
        <p:nvCxnSpPr>
          <p:cNvPr id="95" name="Straight Arrow Connector 94"/>
          <p:cNvCxnSpPr/>
          <p:nvPr/>
        </p:nvCxnSpPr>
        <p:spPr>
          <a:xfrm flipH="1">
            <a:off x="1201738" y="3649662"/>
            <a:ext cx="1587" cy="0"/>
          </a:xfrm>
          <a:prstGeom prst="straightConnector1">
            <a:avLst/>
          </a:prstGeom>
          <a:ln>
            <a:solidFill>
              <a:schemeClr val="bg2"/>
            </a:solidFill>
            <a:headEnd type="oval" w="lg" len="lg"/>
            <a:tailEnd type="none"/>
          </a:ln>
          <a:effectLst/>
        </p:spPr>
        <p:style>
          <a:lnRef idx="2">
            <a:schemeClr val="accent1"/>
          </a:lnRef>
          <a:fillRef idx="0">
            <a:schemeClr val="accent1"/>
          </a:fillRef>
          <a:effectRef idx="1">
            <a:schemeClr val="accent1"/>
          </a:effectRef>
          <a:fontRef idx="minor">
            <a:schemeClr val="tx1"/>
          </a:fontRef>
        </p:style>
      </p:cxnSp>
      <p:sp>
        <p:nvSpPr>
          <p:cNvPr id="96" name="TextBox 94"/>
          <p:cNvSpPr txBox="1">
            <a:spLocks noChangeArrowheads="1"/>
          </p:cNvSpPr>
          <p:nvPr/>
        </p:nvSpPr>
        <p:spPr bwMode="auto">
          <a:xfrm>
            <a:off x="1522413" y="4487862"/>
            <a:ext cx="1309687" cy="288925"/>
          </a:xfrm>
          <a:prstGeom prst="rect">
            <a:avLst/>
          </a:prstGeom>
          <a:noFill/>
          <a:ln w="9525">
            <a:solidFill>
              <a:srgbClr val="000514"/>
            </a:solidFill>
            <a:miter lim="800000"/>
            <a:headEnd/>
            <a:tailEnd/>
          </a:ln>
          <a:extLst>
            <a:ext uri="{909E8E84-426E-40dd-AFC4-6F175D3DCCD1}">
              <a14:hiddenFill xmlns:a14="http://schemas.microsoft.com/office/drawing/2010/main">
                <a:solidFill>
                  <a:srgbClr val="FFFFFF"/>
                </a:solidFill>
              </a14:hiddenFill>
            </a:ext>
          </a:extLst>
        </p:spPr>
        <p:txBody>
          <a:bodyPr wrap="none" lIns="100794" tIns="50397" rIns="100794" bIns="50397">
            <a:spAutoFit/>
          </a:bodyPr>
          <a:lstStyle/>
          <a:p>
            <a:pPr algn="ctr"/>
            <a:r>
              <a:rPr lang="en-US" sz="1300" b="1">
                <a:solidFill>
                  <a:srgbClr val="000514"/>
                </a:solidFill>
              </a:rPr>
              <a:t>Stage 2/3TNBC</a:t>
            </a:r>
          </a:p>
        </p:txBody>
      </p:sp>
      <p:cxnSp>
        <p:nvCxnSpPr>
          <p:cNvPr id="97" name="Straight Arrow Connector 96"/>
          <p:cNvCxnSpPr/>
          <p:nvPr/>
        </p:nvCxnSpPr>
        <p:spPr>
          <a:xfrm flipV="1">
            <a:off x="1204913"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pic>
        <p:nvPicPr>
          <p:cNvPr id="98" name="Picture 102" descr="overview.t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38" y="3441700"/>
            <a:ext cx="701675"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Box 105"/>
          <p:cNvSpPr txBox="1">
            <a:spLocks noChangeArrowheads="1"/>
          </p:cNvSpPr>
          <p:nvPr/>
        </p:nvSpPr>
        <p:spPr bwMode="auto">
          <a:xfrm>
            <a:off x="2076450" y="2733675"/>
            <a:ext cx="3819525" cy="2746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200" b="1">
                <a:solidFill>
                  <a:schemeClr val="bg1"/>
                </a:solidFill>
              </a:rPr>
              <a:t>DOCETAXEL AND CARBOPLATIN</a:t>
            </a:r>
          </a:p>
        </p:txBody>
      </p:sp>
      <p:cxnSp>
        <p:nvCxnSpPr>
          <p:cNvPr id="100" name="Straight Arrow Connector 99"/>
          <p:cNvCxnSpPr/>
          <p:nvPr/>
        </p:nvCxnSpPr>
        <p:spPr>
          <a:xfrm>
            <a:off x="2436813" y="3038475"/>
            <a:ext cx="3778250"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103" idx="0"/>
          </p:cNvCxnSpPr>
          <p:nvPr/>
        </p:nvCxnSpPr>
        <p:spPr>
          <a:xfrm flipV="1">
            <a:off x="5884863" y="1855787"/>
            <a:ext cx="0" cy="363538"/>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02" name="Group 5"/>
          <p:cNvGrpSpPr>
            <a:grpSpLocks/>
          </p:cNvGrpSpPr>
          <p:nvPr/>
        </p:nvGrpSpPr>
        <p:grpSpPr bwMode="auto">
          <a:xfrm>
            <a:off x="246063" y="1406525"/>
            <a:ext cx="6780212" cy="1101725"/>
            <a:chOff x="246390" y="1762030"/>
            <a:chExt cx="6779116" cy="1101843"/>
          </a:xfrm>
        </p:grpSpPr>
        <p:sp>
          <p:nvSpPr>
            <p:cNvPr id="103" name="TextBox 99"/>
            <p:cNvSpPr txBox="1">
              <a:spLocks noChangeArrowheads="1"/>
            </p:cNvSpPr>
            <p:nvPr/>
          </p:nvSpPr>
          <p:spPr bwMode="auto">
            <a:xfrm>
              <a:off x="4744083" y="2576018"/>
              <a:ext cx="2281423" cy="28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 at surgery</a:t>
              </a:r>
            </a:p>
          </p:txBody>
        </p:sp>
        <p:sp>
          <p:nvSpPr>
            <p:cNvPr id="104" name="TextBox 101"/>
            <p:cNvSpPr txBox="1">
              <a:spLocks noChangeArrowheads="1"/>
            </p:cNvSpPr>
            <p:nvPr/>
          </p:nvSpPr>
          <p:spPr bwMode="auto">
            <a:xfrm>
              <a:off x="246390" y="2562229"/>
              <a:ext cx="1917114" cy="28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sp>
          <p:nvSpPr>
            <p:cNvPr id="105" name="TextBox 124"/>
            <p:cNvSpPr txBox="1">
              <a:spLocks noChangeArrowheads="1"/>
            </p:cNvSpPr>
            <p:nvPr/>
          </p:nvSpPr>
          <p:spPr bwMode="auto">
            <a:xfrm>
              <a:off x="1611312" y="2566217"/>
              <a:ext cx="1917114" cy="28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cxnSp>
          <p:nvCxnSpPr>
            <p:cNvPr id="106" name="Straight Arrow Connector 105"/>
            <p:cNvCxnSpPr/>
            <p:nvPr/>
          </p:nvCxnSpPr>
          <p:spPr>
            <a:xfrm flipV="1">
              <a:off x="2428849" y="2212928"/>
              <a:ext cx="0" cy="365164"/>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4" idx="0"/>
            </p:cNvCxnSpPr>
            <p:nvPr/>
          </p:nvCxnSpPr>
          <p:spPr>
            <a:xfrm flipV="1">
              <a:off x="1205085" y="2201814"/>
              <a:ext cx="0" cy="360402"/>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08" name="TextBox 140"/>
            <p:cNvSpPr txBox="1">
              <a:spLocks noChangeArrowheads="1"/>
            </p:cNvSpPr>
            <p:nvPr/>
          </p:nvSpPr>
          <p:spPr bwMode="auto">
            <a:xfrm>
              <a:off x="668925" y="1762030"/>
              <a:ext cx="1118325" cy="47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sp>
          <p:nvSpPr>
            <p:cNvPr id="109" name="TextBox 141"/>
            <p:cNvSpPr txBox="1">
              <a:spLocks noChangeArrowheads="1"/>
            </p:cNvSpPr>
            <p:nvPr/>
          </p:nvSpPr>
          <p:spPr bwMode="auto">
            <a:xfrm>
              <a:off x="1915083" y="1791680"/>
              <a:ext cx="1118325" cy="47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grpSp>
      <p:sp>
        <p:nvSpPr>
          <p:cNvPr id="110" name="TextBox 142"/>
          <p:cNvSpPr txBox="1">
            <a:spLocks noChangeArrowheads="1"/>
          </p:cNvSpPr>
          <p:nvPr/>
        </p:nvSpPr>
        <p:spPr bwMode="auto">
          <a:xfrm>
            <a:off x="5302250" y="1422400"/>
            <a:ext cx="1119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cxnSp>
        <p:nvCxnSpPr>
          <p:cNvPr id="111" name="Straight Arrow Connector 110"/>
          <p:cNvCxnSpPr/>
          <p:nvPr/>
        </p:nvCxnSpPr>
        <p:spPr>
          <a:xfrm flipV="1">
            <a:off x="5911850"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12" name="Group 7"/>
          <p:cNvGrpSpPr>
            <a:grpSpLocks/>
          </p:cNvGrpSpPr>
          <p:nvPr/>
        </p:nvGrpSpPr>
        <p:grpSpPr bwMode="auto">
          <a:xfrm>
            <a:off x="1943100" y="2522537"/>
            <a:ext cx="6164263" cy="1263650"/>
            <a:chOff x="2381955" y="3091023"/>
            <a:chExt cx="6163557" cy="1264132"/>
          </a:xfrm>
        </p:grpSpPr>
        <p:cxnSp>
          <p:nvCxnSpPr>
            <p:cNvPr id="113" name="Straight Arrow Connector 112"/>
            <p:cNvCxnSpPr/>
            <p:nvPr/>
          </p:nvCxnSpPr>
          <p:spPr>
            <a:xfrm>
              <a:off x="6359774" y="3611922"/>
              <a:ext cx="2185738"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sp>
          <p:nvSpPr>
            <p:cNvPr id="114" name="TextBox 95"/>
            <p:cNvSpPr txBox="1">
              <a:spLocks noChangeArrowheads="1"/>
            </p:cNvSpPr>
            <p:nvPr/>
          </p:nvSpPr>
          <p:spPr bwMode="auto">
            <a:xfrm>
              <a:off x="6743058" y="3167315"/>
              <a:ext cx="1345254" cy="889060"/>
            </a:xfrm>
            <a:prstGeom prst="rect">
              <a:avLst/>
            </a:prstGeom>
            <a:solidFill>
              <a:schemeClr val="tx1"/>
            </a:solidFill>
            <a:ln w="9525">
              <a:solidFill>
                <a:schemeClr val="bg2"/>
              </a:solidFill>
              <a:miter lim="800000"/>
              <a:headEnd/>
              <a:tailEnd/>
            </a:ln>
          </p:spPr>
          <p:txBody>
            <a:bodyPr lIns="100794" tIns="50397" rIns="100794" bIns="50397" anchor="ctr">
              <a:spAutoFit/>
            </a:bodyPr>
            <a:lstStyle/>
            <a:p>
              <a:pPr algn="ctr"/>
              <a:r>
                <a:rPr lang="en-US" sz="1100" b="1">
                  <a:solidFill>
                    <a:schemeClr val="bg1"/>
                  </a:solidFill>
                </a:rPr>
                <a:t>ADJUVANT CHEMOTHERPY AT TREATING MDs DISCRETION</a:t>
              </a:r>
            </a:p>
          </p:txBody>
        </p:sp>
        <p:cxnSp>
          <p:nvCxnSpPr>
            <p:cNvPr id="115" name="Straight Arrow Connector 114"/>
            <p:cNvCxnSpPr/>
            <p:nvPr/>
          </p:nvCxnSpPr>
          <p:spPr>
            <a:xfrm flipV="1">
              <a:off x="3191487"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V="1">
              <a:off x="3835938"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V="1">
              <a:off x="4424834"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4983570"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543893"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2381955" y="3607158"/>
              <a:ext cx="3919089" cy="4764"/>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flipV="1">
              <a:off x="2867674" y="3091023"/>
              <a:ext cx="14286" cy="1025916"/>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2" name="TextBox 146"/>
            <p:cNvSpPr txBox="1">
              <a:spLocks noChangeArrowheads="1"/>
            </p:cNvSpPr>
            <p:nvPr/>
          </p:nvSpPr>
          <p:spPr bwMode="auto">
            <a:xfrm>
              <a:off x="5826855" y="4081663"/>
              <a:ext cx="948376" cy="27349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p>
              <a:r>
                <a:rPr lang="en-US" sz="1200" b="1">
                  <a:solidFill>
                    <a:schemeClr val="bg1"/>
                  </a:solidFill>
                </a:rPr>
                <a:t>SURGERY</a:t>
              </a:r>
            </a:p>
          </p:txBody>
        </p:sp>
        <p:cxnSp>
          <p:nvCxnSpPr>
            <p:cNvPr id="123" name="Straight Arrow Connector 122"/>
            <p:cNvCxnSpPr/>
            <p:nvPr/>
          </p:nvCxnSpPr>
          <p:spPr>
            <a:xfrm flipV="1">
              <a:off x="2602593" y="3688151"/>
              <a:ext cx="0" cy="281095"/>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cxnSp>
        <p:nvCxnSpPr>
          <p:cNvPr id="124" name="Straight Arrow Connector 123"/>
          <p:cNvCxnSpPr>
            <a:cxnSpLocks noChangeAspect="1"/>
          </p:cNvCxnSpPr>
          <p:nvPr/>
        </p:nvCxnSpPr>
        <p:spPr>
          <a:xfrm rot="18900000" flipV="1">
            <a:off x="85719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cxnSpLocks noChangeAspect="1"/>
          </p:cNvCxnSpPr>
          <p:nvPr/>
        </p:nvCxnSpPr>
        <p:spPr>
          <a:xfrm rot="18900000" flipV="1">
            <a:off x="87814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cxnSpLocks noChangeAspect="1"/>
          </p:cNvCxnSpPr>
          <p:nvPr/>
        </p:nvCxnSpPr>
        <p:spPr>
          <a:xfrm rot="18900000" flipV="1">
            <a:off x="79432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cxnSpLocks noChangeAspect="1"/>
          </p:cNvCxnSpPr>
          <p:nvPr/>
        </p:nvCxnSpPr>
        <p:spPr>
          <a:xfrm rot="18900000" flipV="1">
            <a:off x="81528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cxnSpLocks noChangeAspect="1"/>
          </p:cNvCxnSpPr>
          <p:nvPr/>
        </p:nvCxnSpPr>
        <p:spPr>
          <a:xfrm rot="18900000" flipV="1">
            <a:off x="83623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9" name="TextBox 142"/>
          <p:cNvSpPr txBox="1">
            <a:spLocks noChangeArrowheads="1"/>
          </p:cNvSpPr>
          <p:nvPr/>
        </p:nvSpPr>
        <p:spPr bwMode="auto">
          <a:xfrm>
            <a:off x="7315200" y="1811337"/>
            <a:ext cx="1884362"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Blood for </a:t>
            </a:r>
            <a:r>
              <a:rPr lang="en-US" sz="1300" b="1" dirty="0" err="1">
                <a:solidFill>
                  <a:srgbClr val="000514"/>
                </a:solidFill>
              </a:rPr>
              <a:t>ctDNA</a:t>
            </a:r>
            <a:r>
              <a:rPr lang="en-US" sz="1300" b="1" dirty="0">
                <a:solidFill>
                  <a:srgbClr val="000514"/>
                </a:solidFill>
              </a:rPr>
              <a:t> every 6 months X 5 years</a:t>
            </a:r>
          </a:p>
        </p:txBody>
      </p:sp>
      <p:sp>
        <p:nvSpPr>
          <p:cNvPr id="130" name="TextBox 142"/>
          <p:cNvSpPr txBox="1">
            <a:spLocks noChangeArrowheads="1"/>
          </p:cNvSpPr>
          <p:nvPr/>
        </p:nvSpPr>
        <p:spPr bwMode="auto">
          <a:xfrm>
            <a:off x="228600" y="5435600"/>
            <a:ext cx="18859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1" name="TextBox 142"/>
          <p:cNvSpPr txBox="1">
            <a:spLocks noChangeArrowheads="1"/>
          </p:cNvSpPr>
          <p:nvPr/>
        </p:nvSpPr>
        <p:spPr bwMode="auto">
          <a:xfrm>
            <a:off x="2341563" y="5435600"/>
            <a:ext cx="18859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2" name="TextBox 142"/>
          <p:cNvSpPr txBox="1">
            <a:spLocks noChangeArrowheads="1"/>
          </p:cNvSpPr>
          <p:nvPr/>
        </p:nvSpPr>
        <p:spPr bwMode="auto">
          <a:xfrm>
            <a:off x="5105400" y="5434012"/>
            <a:ext cx="18859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3" name="Curved Right Arrow 132"/>
          <p:cNvSpPr>
            <a:spLocks noChangeArrowheads="1"/>
          </p:cNvSpPr>
          <p:nvPr/>
        </p:nvSpPr>
        <p:spPr bwMode="auto">
          <a:xfrm>
            <a:off x="228600" y="2446337"/>
            <a:ext cx="400050" cy="3082925"/>
          </a:xfrm>
          <a:prstGeom prst="curvedRightArrow">
            <a:avLst>
              <a:gd name="adj1" fmla="val 25010"/>
              <a:gd name="adj2" fmla="val 49984"/>
              <a:gd name="adj3" fmla="val 25000"/>
            </a:avLst>
          </a:prstGeom>
          <a:solidFill>
            <a:srgbClr val="00B0F0"/>
          </a:solidFill>
          <a:ln w="28575">
            <a:solidFill>
              <a:srgbClr val="0070C0"/>
            </a:solidFill>
            <a:round/>
            <a:headEnd/>
            <a:tailEnd/>
          </a:ln>
          <a:effectLst>
            <a:outerShdw blurRad="50800" dist="38100" dir="13500000" algn="br" rotWithShape="0">
              <a:srgbClr val="000000">
                <a:alpha val="39999"/>
              </a:srgbClr>
            </a:outerShdw>
          </a:effectLst>
        </p:spPr>
        <p:txBody>
          <a:bodyPr/>
          <a:lstStyle/>
          <a:p>
            <a:pPr>
              <a:buFont typeface="Wingdings" charset="2"/>
              <a:buNone/>
              <a:defRPr/>
            </a:pPr>
            <a:endParaRPr lang="en-US">
              <a:latin typeface="Times New Roman" pitchFamily="16" charset="0"/>
              <a:ea typeface="msgothic" charset="0"/>
            </a:endParaRPr>
          </a:p>
        </p:txBody>
      </p:sp>
      <p:cxnSp>
        <p:nvCxnSpPr>
          <p:cNvPr id="134" name="Straight Arrow Connector 13"/>
          <p:cNvCxnSpPr>
            <a:cxnSpLocks noChangeShapeType="1"/>
          </p:cNvCxnSpPr>
          <p:nvPr/>
        </p:nvCxnSpPr>
        <p:spPr bwMode="auto">
          <a:xfrm>
            <a:off x="1914525" y="5672137"/>
            <a:ext cx="560388"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5" name="Straight Arrow Connector 15"/>
          <p:cNvCxnSpPr>
            <a:cxnSpLocks noChangeShapeType="1"/>
          </p:cNvCxnSpPr>
          <p:nvPr/>
        </p:nvCxnSpPr>
        <p:spPr bwMode="auto">
          <a:xfrm flipV="1">
            <a:off x="4183063" y="5672137"/>
            <a:ext cx="781050"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6" name="TextBox 142"/>
          <p:cNvSpPr txBox="1">
            <a:spLocks noChangeArrowheads="1"/>
          </p:cNvSpPr>
          <p:nvPr/>
        </p:nvSpPr>
        <p:spPr bwMode="auto">
          <a:xfrm>
            <a:off x="7410450" y="5434012"/>
            <a:ext cx="18859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Tumor/</a:t>
            </a:r>
            <a:r>
              <a:rPr lang="en-US" sz="1300" b="1" dirty="0" err="1">
                <a:solidFill>
                  <a:srgbClr val="000514"/>
                </a:solidFill>
              </a:rPr>
              <a:t>ctDNA</a:t>
            </a:r>
            <a:r>
              <a:rPr lang="en-US" sz="1300" b="1" dirty="0">
                <a:solidFill>
                  <a:srgbClr val="000514"/>
                </a:solidFill>
              </a:rPr>
              <a:t> sequencing to identify mutations</a:t>
            </a:r>
          </a:p>
        </p:txBody>
      </p:sp>
      <p:cxnSp>
        <p:nvCxnSpPr>
          <p:cNvPr id="137" name="Straight Arrow Connector 68"/>
          <p:cNvCxnSpPr>
            <a:cxnSpLocks noChangeShapeType="1"/>
          </p:cNvCxnSpPr>
          <p:nvPr/>
        </p:nvCxnSpPr>
        <p:spPr bwMode="auto">
          <a:xfrm>
            <a:off x="6977063" y="5672137"/>
            <a:ext cx="560387"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75547642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Breast </a:t>
            </a:r>
            <a:r>
              <a:rPr lang="en-US" dirty="0" err="1" smtClean="0"/>
              <a:t>ctDNA</a:t>
            </a:r>
            <a:r>
              <a:rPr lang="en-US" dirty="0" smtClean="0"/>
              <a:t> preliminary data is promising</a:t>
            </a:r>
            <a:endParaRPr lang="en-US" dirty="0"/>
          </a:p>
        </p:txBody>
      </p:sp>
      <p:pic>
        <p:nvPicPr>
          <p:cNvPr id="9" name="Content Placeholder 8" descr="Figure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4930" b="-56"/>
          <a:stretch/>
        </p:blipFill>
        <p:spPr>
          <a:xfrm>
            <a:off x="381000" y="1040552"/>
            <a:ext cx="8382000" cy="4831619"/>
          </a:xfrm>
        </p:spPr>
      </p:pic>
      <p:sp>
        <p:nvSpPr>
          <p:cNvPr id="10" name="TextBox 9"/>
          <p:cNvSpPr txBox="1"/>
          <p:nvPr/>
        </p:nvSpPr>
        <p:spPr>
          <a:xfrm>
            <a:off x="381000" y="5889646"/>
            <a:ext cx="7848600" cy="646331"/>
          </a:xfrm>
          <a:prstGeom prst="rect">
            <a:avLst/>
          </a:prstGeom>
          <a:noFill/>
        </p:spPr>
        <p:txBody>
          <a:bodyPr wrap="square" rtlCol="0">
            <a:spAutoFit/>
          </a:bodyPr>
          <a:lstStyle/>
          <a:p>
            <a:r>
              <a:rPr lang="en-US" dirty="0" smtClean="0"/>
              <a:t>Exome sequencing of tumor tissue to discover somatic variants, followed by </a:t>
            </a:r>
            <a:r>
              <a:rPr lang="en-US" dirty="0" err="1" smtClean="0"/>
              <a:t>ultradeep</a:t>
            </a:r>
            <a:r>
              <a:rPr lang="en-US" dirty="0" smtClean="0"/>
              <a:t> targeted assay of </a:t>
            </a:r>
            <a:r>
              <a:rPr lang="en-US" dirty="0" err="1" smtClean="0"/>
              <a:t>cfDNA</a:t>
            </a:r>
            <a:r>
              <a:rPr lang="en-US" dirty="0" smtClean="0"/>
              <a:t> isolated from plasma</a:t>
            </a:r>
            <a:endParaRPr lang="en-US" dirty="0"/>
          </a:p>
        </p:txBody>
      </p:sp>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Yan-Yang </a:t>
            </a:r>
            <a:r>
              <a:rPr lang="en-US" sz="1200" dirty="0" err="1" smtClean="0"/>
              <a:t>Feng</a:t>
            </a:r>
            <a:endParaRPr lang="en-US" sz="1200" dirty="0"/>
          </a:p>
        </p:txBody>
      </p:sp>
    </p:spTree>
    <p:extLst>
      <p:ext uri="{BB962C8B-B14F-4D97-AF65-F5344CB8AC3E}">
        <p14:creationId xmlns:p14="http://schemas.microsoft.com/office/powerpoint/2010/main" val="30399574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Precision medicine targeting of driver mutations</a:t>
            </a:r>
            <a:endParaRPr lang="en-US" dirty="0"/>
          </a:p>
        </p:txBody>
      </p:sp>
      <p:pic>
        <p:nvPicPr>
          <p:cNvPr id="4" name="Picture 3"/>
          <p:cNvPicPr>
            <a:picLocks noChangeAspect="1"/>
          </p:cNvPicPr>
          <p:nvPr/>
        </p:nvPicPr>
        <p:blipFill>
          <a:blip r:embed="rId3"/>
          <a:stretch>
            <a:fillRect/>
          </a:stretch>
        </p:blipFill>
        <p:spPr>
          <a:xfrm>
            <a:off x="0" y="895350"/>
            <a:ext cx="5027629" cy="3657600"/>
          </a:xfrm>
          <a:prstGeom prst="rect">
            <a:avLst/>
          </a:prstGeom>
        </p:spPr>
      </p:pic>
      <p:sp>
        <p:nvSpPr>
          <p:cNvPr id="5" name="Rectangle 4"/>
          <p:cNvSpPr/>
          <p:nvPr/>
        </p:nvSpPr>
        <p:spPr>
          <a:xfrm>
            <a:off x="5257800" y="1846334"/>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2000: Human Genome Sequencing Project</a:t>
            </a:r>
            <a:endParaRPr lang="en-US" dirty="0"/>
          </a:p>
        </p:txBody>
      </p:sp>
      <p:sp>
        <p:nvSpPr>
          <p:cNvPr id="6" name="Rectangle 5"/>
          <p:cNvSpPr/>
          <p:nvPr/>
        </p:nvSpPr>
        <p:spPr>
          <a:xfrm>
            <a:off x="5257800" y="4267200"/>
            <a:ext cx="3505200" cy="609600"/>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2017: FDA Approval of </a:t>
            </a:r>
            <a:r>
              <a:rPr lang="en-US" dirty="0" err="1" smtClean="0"/>
              <a:t>Pembro</a:t>
            </a:r>
            <a:r>
              <a:rPr lang="en-US" dirty="0" smtClean="0"/>
              <a:t> for MSI tumors</a:t>
            </a:r>
            <a:endParaRPr lang="en-US" dirty="0"/>
          </a:p>
        </p:txBody>
      </p:sp>
      <p:sp>
        <p:nvSpPr>
          <p:cNvPr id="7" name="Rectangle 6"/>
          <p:cNvSpPr/>
          <p:nvPr/>
        </p:nvSpPr>
        <p:spPr>
          <a:xfrm>
            <a:off x="5257800" y="1053810"/>
            <a:ext cx="3505200" cy="65289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1980s: Development of Targeted Therapies</a:t>
            </a:r>
            <a:endParaRPr lang="en-US" dirty="0"/>
          </a:p>
        </p:txBody>
      </p:sp>
      <p:sp>
        <p:nvSpPr>
          <p:cNvPr id="8" name="Rectangle 7"/>
          <p:cNvSpPr/>
          <p:nvPr/>
        </p:nvSpPr>
        <p:spPr>
          <a:xfrm>
            <a:off x="5257800" y="3369036"/>
            <a:ext cx="3505200" cy="75853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2014: FDA Approval for BRCA Testing</a:t>
            </a:r>
            <a:endParaRPr lang="en-US" dirty="0"/>
          </a:p>
        </p:txBody>
      </p:sp>
      <p:sp>
        <p:nvSpPr>
          <p:cNvPr id="3" name="TextBox 2"/>
          <p:cNvSpPr txBox="1"/>
          <p:nvPr/>
        </p:nvSpPr>
        <p:spPr>
          <a:xfrm>
            <a:off x="2052000" y="4996934"/>
            <a:ext cx="5755105" cy="1815882"/>
          </a:xfrm>
          <a:prstGeom prst="rect">
            <a:avLst/>
          </a:prstGeom>
          <a:noFill/>
        </p:spPr>
        <p:txBody>
          <a:bodyPr wrap="square" rtlCol="0">
            <a:spAutoFit/>
          </a:bodyPr>
          <a:lstStyle/>
          <a:p>
            <a:r>
              <a:rPr lang="en-US" sz="1400" dirty="0" smtClean="0"/>
              <a:t>BRAF -&gt; V600E -&gt; Melanoma -&gt; Predictive -&gt; </a:t>
            </a:r>
            <a:r>
              <a:rPr lang="en-US" sz="1400" dirty="0" err="1" smtClean="0"/>
              <a:t>Vemurafenib</a:t>
            </a:r>
            <a:endParaRPr lang="en-US" sz="1400" dirty="0" smtClean="0"/>
          </a:p>
          <a:p>
            <a:r>
              <a:rPr lang="en-US" sz="1400" dirty="0" smtClean="0"/>
              <a:t>ERBB2 -&gt; Amplification -&gt; Breast -&gt; Predictive -&gt; </a:t>
            </a:r>
            <a:r>
              <a:rPr lang="en-US" sz="1400" dirty="0" err="1" smtClean="0"/>
              <a:t>Traztuzumab</a:t>
            </a:r>
            <a:endParaRPr lang="en-US" sz="1400" dirty="0" smtClean="0"/>
          </a:p>
          <a:p>
            <a:r>
              <a:rPr lang="en-US" sz="1400" dirty="0" smtClean="0"/>
              <a:t>EGFR -&gt; L858R -&gt; Lung -&gt; Predictive -&gt; </a:t>
            </a:r>
            <a:r>
              <a:rPr lang="en-US" sz="1400" dirty="0" err="1" smtClean="0"/>
              <a:t>Erlotinib</a:t>
            </a:r>
            <a:endParaRPr lang="en-US" sz="1400" dirty="0" smtClean="0"/>
          </a:p>
          <a:p>
            <a:r>
              <a:rPr lang="en-US" sz="1400" dirty="0" smtClean="0"/>
              <a:t>ALK -&gt; Fusions -&gt; Lung  -&gt; Predictive -&gt; </a:t>
            </a:r>
            <a:r>
              <a:rPr lang="en-US" sz="1400" dirty="0" err="1" smtClean="0"/>
              <a:t>Crizotinib</a:t>
            </a:r>
            <a:endParaRPr lang="en-US" sz="1400" dirty="0" smtClean="0"/>
          </a:p>
          <a:p>
            <a:r>
              <a:rPr lang="en-US" sz="1400" dirty="0" smtClean="0"/>
              <a:t>EWSR1-FLI1 -&gt; Fusions -&gt; Ewing Sarcoma -&gt; Diagnostic</a:t>
            </a:r>
          </a:p>
          <a:p>
            <a:r>
              <a:rPr lang="en-US" sz="1400" dirty="0" smtClean="0"/>
              <a:t>DNAJB1-PRKACA -&gt; Fusions -&gt; </a:t>
            </a:r>
            <a:r>
              <a:rPr lang="en-US" sz="1400" dirty="0" err="1" smtClean="0"/>
              <a:t>flHCC</a:t>
            </a:r>
            <a:r>
              <a:rPr lang="en-US" sz="1400" dirty="0" smtClean="0"/>
              <a:t> -&gt; Diagnostic</a:t>
            </a:r>
          </a:p>
          <a:p>
            <a:r>
              <a:rPr lang="en-US" sz="1400" dirty="0" smtClean="0"/>
              <a:t>VHL -&gt; Loss of function mutations -&gt; Kidney -&gt; Predisposing</a:t>
            </a:r>
          </a:p>
          <a:p>
            <a:r>
              <a:rPr lang="mr-IN" sz="1400" dirty="0" smtClean="0"/>
              <a:t>…</a:t>
            </a:r>
            <a:r>
              <a:rPr lang="en-US" sz="1400" dirty="0" smtClean="0"/>
              <a:t> an increasingly long tail of rare but clinically relevant variants</a:t>
            </a:r>
            <a:endParaRPr lang="en-US" sz="1400" dirty="0"/>
          </a:p>
        </p:txBody>
      </p:sp>
      <p:sp>
        <p:nvSpPr>
          <p:cNvPr id="9" name="Rectangle 8"/>
          <p:cNvSpPr/>
          <p:nvPr/>
        </p:nvSpPr>
        <p:spPr>
          <a:xfrm>
            <a:off x="5257800" y="2607685"/>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2001: FDA Approval for </a:t>
            </a:r>
            <a:r>
              <a:rPr lang="en-US" dirty="0" err="1" smtClean="0"/>
              <a:t>Imatinib</a:t>
            </a:r>
            <a:r>
              <a:rPr lang="en-US" dirty="0" smtClean="0"/>
              <a:t> in BCR-ABL1 CML</a:t>
            </a:r>
            <a:endParaRPr lang="en-US" dirty="0"/>
          </a:p>
        </p:txBody>
      </p:sp>
      <p:sp>
        <p:nvSpPr>
          <p:cNvPr id="12" name="TextBox 11"/>
          <p:cNvSpPr txBox="1"/>
          <p:nvPr/>
        </p:nvSpPr>
        <p:spPr>
          <a:xfrm>
            <a:off x="0" y="6582260"/>
            <a:ext cx="2070100" cy="276999"/>
          </a:xfrm>
          <a:prstGeom prst="rect">
            <a:avLst/>
          </a:prstGeom>
          <a:noFill/>
        </p:spPr>
        <p:txBody>
          <a:bodyPr wrap="square" rtlCol="0">
            <a:spAutoFit/>
          </a:bodyPr>
          <a:lstStyle/>
          <a:p>
            <a:r>
              <a:rPr lang="en-US" sz="1200" dirty="0" smtClean="0"/>
              <a:t>Erica </a:t>
            </a:r>
            <a:r>
              <a:rPr lang="en-US" sz="1200" dirty="0" err="1" smtClean="0"/>
              <a:t>Barnell</a:t>
            </a:r>
            <a:endParaRPr lang="en-US" sz="1200" dirty="0"/>
          </a:p>
        </p:txBody>
      </p:sp>
    </p:spTree>
    <p:extLst>
      <p:ext uri="{BB962C8B-B14F-4D97-AF65-F5344CB8AC3E}">
        <p14:creationId xmlns:p14="http://schemas.microsoft.com/office/powerpoint/2010/main" val="4944568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a:t>Problem: </a:t>
            </a:r>
            <a:r>
              <a:rPr lang="en-US" sz="1800" dirty="0" smtClean="0"/>
              <a:t>Clinical </a:t>
            </a:r>
            <a:r>
              <a:rPr lang="en-US" sz="1800" dirty="0"/>
              <a:t>interpretation of genomic alterations remains a major bottleneck for realizing precision medicine</a:t>
            </a:r>
          </a:p>
        </p:txBody>
      </p:sp>
      <p:sp>
        <p:nvSpPr>
          <p:cNvPr id="6" name="TextBox 5"/>
          <p:cNvSpPr txBox="1"/>
          <p:nvPr/>
        </p:nvSpPr>
        <p:spPr>
          <a:xfrm>
            <a:off x="2057400" y="6544363"/>
            <a:ext cx="5105400" cy="230832"/>
          </a:xfrm>
          <a:prstGeom prst="rect">
            <a:avLst/>
          </a:prstGeom>
          <a:noFill/>
        </p:spPr>
        <p:txBody>
          <a:bodyPr wrap="square" rtlCol="0">
            <a:spAutoFit/>
          </a:bodyPr>
          <a:lstStyle/>
          <a:p>
            <a:r>
              <a:rPr lang="en-US" sz="900" dirty="0"/>
              <a:t>Good BM, </a:t>
            </a:r>
            <a:r>
              <a:rPr lang="en-US" sz="900" dirty="0" err="1"/>
              <a:t>Ainscough</a:t>
            </a:r>
            <a:r>
              <a:rPr lang="en-US" sz="900" dirty="0"/>
              <a:t> BJ, McMichael JF, Su AI†, Griffith OL†. 2014. Genome Biology. 15(8):438.</a:t>
            </a:r>
          </a:p>
        </p:txBody>
      </p:sp>
      <p:sp>
        <p:nvSpPr>
          <p:cNvPr id="3" name="Rectangle 2"/>
          <p:cNvSpPr/>
          <p:nvPr/>
        </p:nvSpPr>
        <p:spPr>
          <a:xfrm>
            <a:off x="2200105" y="4495801"/>
            <a:ext cx="473409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4903256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35" y="147256"/>
            <a:ext cx="8917215" cy="571056"/>
          </a:xfrm>
        </p:spPr>
        <p:txBody>
          <a:bodyPr>
            <a:noAutofit/>
          </a:bodyPr>
          <a:lstStyle/>
          <a:p>
            <a:pPr algn="ctr"/>
            <a:r>
              <a:rPr lang="en-US" sz="2000" dirty="0" smtClean="0"/>
              <a:t>Clinical interpretations of variants are currently created in information silos with limited use of standards and poor interoperability</a:t>
            </a:r>
            <a:endParaRPr lang="en-US" sz="2000" dirty="0"/>
          </a:p>
        </p:txBody>
      </p:sp>
      <p:sp>
        <p:nvSpPr>
          <p:cNvPr id="7" name="Content Placeholder 2"/>
          <p:cNvSpPr>
            <a:spLocks noGrp="1"/>
          </p:cNvSpPr>
          <p:nvPr>
            <p:ph idx="1"/>
          </p:nvPr>
        </p:nvSpPr>
        <p:spPr>
          <a:xfrm>
            <a:off x="5486968" y="2065398"/>
            <a:ext cx="3276032" cy="3628586"/>
          </a:xfrm>
        </p:spPr>
        <p:txBody>
          <a:bodyPr>
            <a:normAutofit/>
          </a:bodyPr>
          <a:lstStyle/>
          <a:p>
            <a:pPr marL="285750" indent="-285750"/>
            <a:r>
              <a:rPr lang="en-US" sz="2000" dirty="0"/>
              <a:t>Interpretations are typically produced by paid curators with no provenance and no mechanism for feedback</a:t>
            </a:r>
          </a:p>
          <a:p>
            <a:pPr marL="285750" indent="-285750"/>
            <a:r>
              <a:rPr lang="en-US" sz="2000" dirty="0" smtClean="0"/>
              <a:t>Interpretations </a:t>
            </a:r>
            <a:r>
              <a:rPr lang="en-US" sz="2000" dirty="0"/>
              <a:t>are </a:t>
            </a:r>
            <a:r>
              <a:rPr lang="en-US" sz="2000" dirty="0" smtClean="0"/>
              <a:t>stored in hundreds of private </a:t>
            </a:r>
            <a:r>
              <a:rPr lang="en-US" sz="2000" dirty="0"/>
              <a:t>databases </a:t>
            </a:r>
          </a:p>
          <a:p>
            <a:pPr marL="285750" indent="-285750"/>
            <a:r>
              <a:rPr lang="en-US" sz="2000" dirty="0" smtClean="0"/>
              <a:t>This </a:t>
            </a:r>
            <a:r>
              <a:rPr lang="en-US" sz="2000" dirty="0"/>
              <a:t>effort would be enhanced by an open public domain </a:t>
            </a:r>
            <a:r>
              <a:rPr lang="en-US" sz="2000" dirty="0" smtClean="0"/>
              <a:t>effort</a:t>
            </a:r>
            <a:endParaRPr lang="en-US" sz="2000" dirty="0"/>
          </a:p>
        </p:txBody>
      </p:sp>
      <p:pic>
        <p:nvPicPr>
          <p:cNvPr id="8" name="Content Placeholder 3" descr="FoundOne-BS-Breast-Sample-Report_Page_2.png"/>
          <p:cNvPicPr>
            <a:picLocks noChangeAspect="1"/>
          </p:cNvPicPr>
          <p:nvPr/>
        </p:nvPicPr>
        <p:blipFill rotWithShape="1">
          <a:blip r:embed="rId3">
            <a:extLst>
              <a:ext uri="{28A0092B-C50C-407E-A947-70E740481C1C}">
                <a14:useLocalDpi xmlns:a14="http://schemas.microsoft.com/office/drawing/2010/main" val="0"/>
              </a:ext>
            </a:extLst>
          </a:blip>
          <a:srcRect l="3167" t="11557" r="2013" b="30879"/>
          <a:stretch/>
        </p:blipFill>
        <p:spPr>
          <a:xfrm>
            <a:off x="152400" y="1900064"/>
            <a:ext cx="5334568" cy="4191000"/>
          </a:xfrm>
          <a:prstGeom prst="rect">
            <a:avLst/>
          </a:prstGeom>
        </p:spPr>
      </p:pic>
    </p:spTree>
    <p:extLst>
      <p:ext uri="{BB962C8B-B14F-4D97-AF65-F5344CB8AC3E}">
        <p14:creationId xmlns:p14="http://schemas.microsoft.com/office/powerpoint/2010/main" val="13129043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Variant analysis/interpretation starts with a raw variant list (VCF file)</a:t>
            </a:r>
            <a:endParaRPr lang="en-US" dirty="0"/>
          </a:p>
        </p:txBody>
      </p:sp>
      <p:pic>
        <p:nvPicPr>
          <p:cNvPr id="4" name="Content Placeholder 3" descr="vcf-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54" r="26033" b="-1889"/>
          <a:stretch/>
        </p:blipFill>
        <p:spPr>
          <a:xfrm>
            <a:off x="304802" y="1524000"/>
            <a:ext cx="8642461" cy="3733800"/>
          </a:xfrm>
        </p:spPr>
      </p:pic>
      <p:sp>
        <p:nvSpPr>
          <p:cNvPr id="5" name="TextBox 4"/>
          <p:cNvSpPr txBox="1"/>
          <p:nvPr/>
        </p:nvSpPr>
        <p:spPr>
          <a:xfrm>
            <a:off x="327891" y="5544235"/>
            <a:ext cx="5852884" cy="369332"/>
          </a:xfrm>
          <a:prstGeom prst="rect">
            <a:avLst/>
          </a:prstGeom>
          <a:noFill/>
        </p:spPr>
        <p:txBody>
          <a:bodyPr wrap="none" rtlCol="0">
            <a:spAutoFit/>
          </a:bodyPr>
          <a:lstStyle/>
          <a:p>
            <a:r>
              <a:rPr lang="en-US" dirty="0" smtClean="0"/>
              <a:t>Details of the VCF file format: </a:t>
            </a:r>
            <a:r>
              <a:rPr lang="en-US" dirty="0" smtClean="0">
                <a:hlinkClick r:id="rId3"/>
              </a:rPr>
              <a:t>hts</a:t>
            </a:r>
            <a:r>
              <a:rPr lang="en-US" dirty="0">
                <a:hlinkClick r:id="rId3"/>
              </a:rPr>
              <a:t>-specs</a:t>
            </a:r>
            <a:r>
              <a:rPr lang="en-US" dirty="0"/>
              <a:t>, </a:t>
            </a:r>
            <a:r>
              <a:rPr lang="en-US" dirty="0" smtClean="0">
                <a:hlinkClick r:id="rId4"/>
              </a:rPr>
              <a:t>VCF-v4.2</a:t>
            </a:r>
            <a:r>
              <a:rPr lang="en-US" dirty="0">
                <a:hlinkClick r:id="rId4"/>
              </a:rPr>
              <a:t>.pdf</a:t>
            </a:r>
            <a:r>
              <a:rPr lang="en-US" dirty="0"/>
              <a:t> </a:t>
            </a:r>
            <a:endParaRPr lang="en-US" dirty="0" smtClean="0"/>
          </a:p>
        </p:txBody>
      </p:sp>
    </p:spTree>
    <p:extLst>
      <p:ext uri="{BB962C8B-B14F-4D97-AF65-F5344CB8AC3E}">
        <p14:creationId xmlns:p14="http://schemas.microsoft.com/office/powerpoint/2010/main" val="16440157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0402"/>
            <a:ext cx="8382000" cy="761999"/>
          </a:xfrm>
        </p:spPr>
        <p:txBody>
          <a:bodyPr/>
          <a:lstStyle/>
          <a:p>
            <a:pPr algn="ctr"/>
            <a:r>
              <a:rPr lang="en-US" dirty="0" smtClean="0"/>
              <a:t>How do we interpret these variants?</a:t>
            </a:r>
            <a:endParaRPr lang="en-US" dirty="0"/>
          </a:p>
        </p:txBody>
      </p:sp>
    </p:spTree>
    <p:extLst>
      <p:ext uri="{BB962C8B-B14F-4D97-AF65-F5344CB8AC3E}">
        <p14:creationId xmlns:p14="http://schemas.microsoft.com/office/powerpoint/2010/main" val="28257122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1334</TotalTime>
  <Words>3550</Words>
  <Application>Microsoft Macintosh PowerPoint</Application>
  <PresentationFormat>On-screen Show (4:3)</PresentationFormat>
  <Paragraphs>322</Paragraphs>
  <Slides>41</Slides>
  <Notes>14</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MGI_PPT_template_4-3_v1b</vt:lpstr>
      <vt:lpstr>PMBIO Module 07   Clinical. Clinical Applications</vt:lpstr>
      <vt:lpstr>PowerPoint Presentation</vt:lpstr>
      <vt:lpstr>Learning objectives of module 07: Clinical</vt:lpstr>
      <vt:lpstr>Strategies to bring genomics information to bear for as many cancer patients as possible</vt:lpstr>
      <vt:lpstr>Precision medicine targeting of driver mutations</vt:lpstr>
      <vt:lpstr>Problem: Clinical interpretation of genomic alterations remains a major bottleneck for realizing precision medicine</vt:lpstr>
      <vt:lpstr>Clinical interpretations of variants are currently created in information silos with limited use of standards and poor interoperability</vt:lpstr>
      <vt:lpstr>Variant analysis/interpretation starts with a raw variant list (VCF file)</vt:lpstr>
      <vt:lpstr>How do we interpret these variants?</vt:lpstr>
      <vt:lpstr>Important concepts in the interpretation of variants</vt:lpstr>
      <vt:lpstr>Somatic mutation vs. germline mutation vs. germline polymorphism</vt:lpstr>
      <vt:lpstr>Somatic versus germline demonstration</vt:lpstr>
      <vt:lpstr>False positives</vt:lpstr>
      <vt:lpstr>Example of a high quality somatic variant</vt:lpstr>
      <vt:lpstr>Example of a low quality somatic variant</vt:lpstr>
      <vt:lpstr>Variant allele frequency (VAF)</vt:lpstr>
      <vt:lpstr>Dominant clone vs. sub-clonal (and driver vs. passenger)</vt:lpstr>
      <vt:lpstr>Gain-of-function vs. Loss-of-function</vt:lpstr>
      <vt:lpstr>Gain-of-function vs. Loss-of-function</vt:lpstr>
      <vt:lpstr>Gain-of-function vs. Loss-of-function</vt:lpstr>
      <vt:lpstr>Gain-of-function “hotspots” may be missed in 2D but seen in 3D models of protein structure</vt:lpstr>
      <vt:lpstr>Recurrent vs. random/background mutation</vt:lpstr>
      <vt:lpstr>So far, TCGA and ICGC have sequenced 1000s of exomes, 100s of whole genomes, and surveyed the landscape of mutated genes for 40 cancer types</vt:lpstr>
      <vt:lpstr>Exploring cancer mutation data portals</vt:lpstr>
      <vt:lpstr>A ‘waterfall’ plot is one way to visualize the pattern of recurrence in a cohort</vt:lpstr>
      <vt:lpstr>Deleterious vs. tolerated (functional vs. non-functional)</vt:lpstr>
      <vt:lpstr>Functional relevance to cancer biology?</vt:lpstr>
      <vt:lpstr>PowerPoint Presentation</vt:lpstr>
      <vt:lpstr>Clinically relevant?</vt:lpstr>
      <vt:lpstr>We created CIViC to address this need – an open knowledgebase and curation system for clinical interpretation of variants in cancer </vt:lpstr>
      <vt:lpstr>PowerPoint Presentation</vt:lpstr>
      <vt:lpstr>All content is freely available for all uses at www.civicdb.org</vt:lpstr>
      <vt:lpstr>ClinGen Variant Curation Interface (VCI)</vt:lpstr>
      <vt:lpstr>The CIViC curation cycle promotes quality, provenance and an up-to-date knowledgebase </vt:lpstr>
      <vt:lpstr>How can you participate? Visit www.civicdb.org to join as a curator</vt:lpstr>
      <vt:lpstr>Strategies to bring genomics information to bear for as many cancer patients as possible</vt:lpstr>
      <vt:lpstr>In the example leukemia (ALL) case we performed comprehensive disease tracking using bone marrow biopsies</vt:lpstr>
      <vt:lpstr>Circulating tumor DNA (ctDNA) could allow generalized tracking in any cancer type</vt:lpstr>
      <vt:lpstr>ctDNA could allow early detection, risk assessment,  monitoring of response during therapy, and detection of residual disease after therapy</vt:lpstr>
      <vt:lpstr>Preliminary ctDNA data in triple negative breast cancer</vt:lpstr>
      <vt:lpstr>Breast ctDNA preliminary data is promising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122</cp:revision>
  <dcterms:created xsi:type="dcterms:W3CDTF">2015-05-07T20:45:54Z</dcterms:created>
  <dcterms:modified xsi:type="dcterms:W3CDTF">2018-11-10T19:33:16Z</dcterms:modified>
</cp:coreProperties>
</file>